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319" r:id="rId7"/>
    <p:sldId id="320" r:id="rId8"/>
    <p:sldId id="321" r:id="rId9"/>
    <p:sldId id="322" r:id="rId10"/>
    <p:sldId id="323" r:id="rId11"/>
    <p:sldId id="324" r:id="rId12"/>
    <p:sldId id="325" r:id="rId13"/>
    <p:sldId id="326" r:id="rId14"/>
    <p:sldId id="327" r:id="rId15"/>
    <p:sldId id="328" r:id="rId16"/>
    <p:sldId id="329" r:id="rId17"/>
    <p:sldId id="330" r:id="rId18"/>
    <p:sldId id="331" r:id="rId19"/>
    <p:sldId id="342" r:id="rId20"/>
    <p:sldId id="343" r:id="rId21"/>
    <p:sldId id="344" r:id="rId22"/>
    <p:sldId id="345" r:id="rId23"/>
    <p:sldId id="350" r:id="rId24"/>
    <p:sldId id="347" r:id="rId25"/>
    <p:sldId id="348" r:id="rId26"/>
    <p:sldId id="349" r:id="rId27"/>
    <p:sldId id="268" r:id="rId28"/>
    <p:sldId id="269" r:id="rId29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31"/>
      <p:bold r:id="rId32"/>
      <p:italic r:id="rId33"/>
      <p:boldItalic r:id="rId34"/>
    </p:embeddedFont>
    <p:embeddedFont>
      <p:font typeface="Proxima Nova" panose="020B060402020202020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732" y="-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iya Ketan Kanere" userId="80400edc-1b9e-4962-855a-1ef5f23f9c73" providerId="ADAL" clId="{F618954C-6930-41B7-B358-40AE1B11EBD2}"/>
    <pc:docChg chg="undo custSel modSld">
      <pc:chgData name="Priya Ketan Kanere" userId="80400edc-1b9e-4962-855a-1ef5f23f9c73" providerId="ADAL" clId="{F618954C-6930-41B7-B358-40AE1B11EBD2}" dt="2025-02-14T08:54:08.806" v="15" actId="2711"/>
      <pc:docMkLst>
        <pc:docMk/>
      </pc:docMkLst>
      <pc:sldChg chg="modSp mod">
        <pc:chgData name="Priya Ketan Kanere" userId="80400edc-1b9e-4962-855a-1ef5f23f9c73" providerId="ADAL" clId="{F618954C-6930-41B7-B358-40AE1B11EBD2}" dt="2025-02-14T08:54:08.806" v="15" actId="2711"/>
        <pc:sldMkLst>
          <pc:docMk/>
          <pc:sldMk cId="0" sldId="256"/>
        </pc:sldMkLst>
        <pc:spChg chg="mod">
          <ac:chgData name="Priya Ketan Kanere" userId="80400edc-1b9e-4962-855a-1ef5f23f9c73" providerId="ADAL" clId="{F618954C-6930-41B7-B358-40AE1B11EBD2}" dt="2025-02-14T08:54:08.806" v="15" actId="2711"/>
          <ac:spMkLst>
            <pc:docMk/>
            <pc:sldMk cId="0" sldId="256"/>
            <ac:spMk id="269" creationId="{00000000-0000-0000-0000-000000000000}"/>
          </ac:spMkLst>
        </pc:spChg>
      </pc:sldChg>
      <pc:sldChg chg="modSp mod">
        <pc:chgData name="Priya Ketan Kanere" userId="80400edc-1b9e-4962-855a-1ef5f23f9c73" providerId="ADAL" clId="{F618954C-6930-41B7-B358-40AE1B11EBD2}" dt="2025-02-14T08:53:25.314" v="10" actId="2711"/>
        <pc:sldMkLst>
          <pc:docMk/>
          <pc:sldMk cId="0" sldId="257"/>
        </pc:sldMkLst>
        <pc:spChg chg="mod">
          <ac:chgData name="Priya Ketan Kanere" userId="80400edc-1b9e-4962-855a-1ef5f23f9c73" providerId="ADAL" clId="{F618954C-6930-41B7-B358-40AE1B11EBD2}" dt="2025-02-14T08:53:25.314" v="10" actId="2711"/>
          <ac:spMkLst>
            <pc:docMk/>
            <pc:sldMk cId="0" sldId="257"/>
            <ac:spMk id="276" creationId="{00000000-0000-0000-0000-000000000000}"/>
          </ac:spMkLst>
        </pc:spChg>
      </pc:sldChg>
      <pc:sldChg chg="addSp delSp modSp mod">
        <pc:chgData name="Priya Ketan Kanere" userId="80400edc-1b9e-4962-855a-1ef5f23f9c73" providerId="ADAL" clId="{F618954C-6930-41B7-B358-40AE1B11EBD2}" dt="2025-02-14T08:53:07.890" v="8" actId="2711"/>
        <pc:sldMkLst>
          <pc:docMk/>
          <pc:sldMk cId="0" sldId="258"/>
        </pc:sldMkLst>
        <pc:spChg chg="mod">
          <ac:chgData name="Priya Ketan Kanere" userId="80400edc-1b9e-4962-855a-1ef5f23f9c73" providerId="ADAL" clId="{F618954C-6930-41B7-B358-40AE1B11EBD2}" dt="2025-02-14T08:52:03.413" v="0" actId="2711"/>
          <ac:spMkLst>
            <pc:docMk/>
            <pc:sldMk cId="0" sldId="258"/>
            <ac:spMk id="282" creationId="{00000000-0000-0000-0000-000000000000}"/>
          </ac:spMkLst>
        </pc:spChg>
        <pc:spChg chg="mod">
          <ac:chgData name="Priya Ketan Kanere" userId="80400edc-1b9e-4962-855a-1ef5f23f9c73" providerId="ADAL" clId="{F618954C-6930-41B7-B358-40AE1B11EBD2}" dt="2025-02-14T08:52:04.608" v="1" actId="1076"/>
          <ac:spMkLst>
            <pc:docMk/>
            <pc:sldMk cId="0" sldId="258"/>
            <ac:spMk id="284" creationId="{00000000-0000-0000-0000-000000000000}"/>
          </ac:spMkLst>
        </pc:spChg>
        <pc:spChg chg="add del mod">
          <ac:chgData name="Priya Ketan Kanere" userId="80400edc-1b9e-4962-855a-1ef5f23f9c73" providerId="ADAL" clId="{F618954C-6930-41B7-B358-40AE1B11EBD2}" dt="2025-02-14T08:52:29.995" v="5" actId="1076"/>
          <ac:spMkLst>
            <pc:docMk/>
            <pc:sldMk cId="0" sldId="258"/>
            <ac:spMk id="288" creationId="{00000000-0000-0000-0000-000000000000}"/>
          </ac:spMkLst>
        </pc:spChg>
        <pc:spChg chg="mod">
          <ac:chgData name="Priya Ketan Kanere" userId="80400edc-1b9e-4962-855a-1ef5f23f9c73" providerId="ADAL" clId="{F618954C-6930-41B7-B358-40AE1B11EBD2}" dt="2025-02-14T08:52:55.905" v="6" actId="2711"/>
          <ac:spMkLst>
            <pc:docMk/>
            <pc:sldMk cId="0" sldId="258"/>
            <ac:spMk id="289" creationId="{00000000-0000-0000-0000-000000000000}"/>
          </ac:spMkLst>
        </pc:spChg>
        <pc:spChg chg="mod">
          <ac:chgData name="Priya Ketan Kanere" userId="80400edc-1b9e-4962-855a-1ef5f23f9c73" providerId="ADAL" clId="{F618954C-6930-41B7-B358-40AE1B11EBD2}" dt="2025-02-14T08:53:03.280" v="7" actId="2711"/>
          <ac:spMkLst>
            <pc:docMk/>
            <pc:sldMk cId="0" sldId="258"/>
            <ac:spMk id="290" creationId="{00000000-0000-0000-0000-000000000000}"/>
          </ac:spMkLst>
        </pc:spChg>
        <pc:spChg chg="mod">
          <ac:chgData name="Priya Ketan Kanere" userId="80400edc-1b9e-4962-855a-1ef5f23f9c73" providerId="ADAL" clId="{F618954C-6930-41B7-B358-40AE1B11EBD2}" dt="2025-02-14T08:53:07.890" v="8" actId="2711"/>
          <ac:spMkLst>
            <pc:docMk/>
            <pc:sldMk cId="0" sldId="258"/>
            <ac:spMk id="291" creationId="{00000000-0000-0000-0000-000000000000}"/>
          </ac:spMkLst>
        </pc:spChg>
      </pc:sldChg>
      <pc:sldChg chg="modSp mod">
        <pc:chgData name="Priya Ketan Kanere" userId="80400edc-1b9e-4962-855a-1ef5f23f9c73" providerId="ADAL" clId="{F618954C-6930-41B7-B358-40AE1B11EBD2}" dt="2025-02-14T08:53:55.202" v="13" actId="2711"/>
        <pc:sldMkLst>
          <pc:docMk/>
          <pc:sldMk cId="0" sldId="259"/>
        </pc:sldMkLst>
        <pc:spChg chg="mod">
          <ac:chgData name="Priya Ketan Kanere" userId="80400edc-1b9e-4962-855a-1ef5f23f9c73" providerId="ADAL" clId="{F618954C-6930-41B7-B358-40AE1B11EBD2}" dt="2025-02-14T08:53:55.202" v="13" actId="2711"/>
          <ac:spMkLst>
            <pc:docMk/>
            <pc:sldMk cId="0" sldId="259"/>
            <ac:spMk id="297" creationId="{00000000-0000-0000-0000-000000000000}"/>
          </ac:spMkLst>
        </pc:spChg>
        <pc:spChg chg="mod">
          <ac:chgData name="Priya Ketan Kanere" userId="80400edc-1b9e-4962-855a-1ef5f23f9c73" providerId="ADAL" clId="{F618954C-6930-41B7-B358-40AE1B11EBD2}" dt="2025-02-14T08:53:42.717" v="11" actId="2711"/>
          <ac:spMkLst>
            <pc:docMk/>
            <pc:sldMk cId="0" sldId="259"/>
            <ac:spMk id="298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02cc3ff2ac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302cc3ff2a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71092F23-4BAB-3159-A1BF-EA6B16F64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1B897FD1-78A3-CA59-1D67-387E2A7502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CF984607-7DF3-428F-00E2-BE0C9DA6D4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1511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0E219924-2C05-CBE3-3EC4-F02ADCF37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1B356BE9-3346-3F8D-69FC-026B32FB0C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7FED0FFA-5517-47CD-F028-5159077BC43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4420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802FB1A9-B6F2-AA38-E8E2-229A55E0A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2EAAE01B-3EF9-0A7C-F9B0-CEFD01CA89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17DC2954-1B59-3EB7-FBB3-0FB3B2AF4A8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333330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2F6EA10D-EBEB-DB20-AF2F-7B8FB1478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50BA9A86-0A57-97BF-5BC4-919D1A8A7F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22850377-2E23-7459-3659-251A380BD7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035232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7AA002A4-9DC9-2930-D7DF-BD6408B34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32E6FE03-1168-37D1-F246-4766C0D7D0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88D9406A-7859-CBFB-21DC-03889771A7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844984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6CDEA6CB-9BB5-4168-2A30-64E90B8C2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172B6CB1-33E7-CF1B-4425-0104C987A3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486C6EF4-1739-0B26-7B5E-13386732D9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48917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7E482DDC-AE3E-E4C1-00D3-C7AA15AC7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64209841-B220-6362-6FAD-10494C3F31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EDC055D8-DA5A-63BB-F06E-1C992DB7D9A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819389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7D5AD093-8C89-4B29-55AC-5E3880DCF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4541F54A-EA3A-B59B-637C-AA1DFD450F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FBB9C284-2B0F-5FE0-F8DA-009C5CACCF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466562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4E1F1111-29D0-4A27-F5A9-4E2F836D2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DBBEF569-3B99-67E8-4450-4FA6068FE9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875D0361-2095-1C94-527D-DC2369A7B7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28373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413C81B2-48AB-6E27-95A2-C97B2FFFB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CCCFC9D6-046B-03E8-3989-C586413AEE7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FA3E3450-2CD7-2B5B-8604-A765E801E6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8600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74" name="Google Shape;27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CDFF927A-2882-E9A9-AB8B-33154FF8C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0CABE94A-2F89-C348-8B87-F30F8B3893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08E55AA9-EE29-2CD0-5A7E-3DBD8218605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53825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43010BBB-4719-1058-ECEC-12FC93EA7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ABC78546-1609-98CB-AFF8-6365AD771C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335A9A42-0B38-6FAF-4724-D677111FC4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674982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3F7B5578-7F72-4701-63B3-9C6739F76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EC1AD31E-5A88-3FCF-7A17-95E5DAB72A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AD22A984-B320-AE87-6B03-D53926709D3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470688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ADFD08EC-0891-92BE-7A0C-A202546C6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D610310C-4A7C-1350-016A-31572F03F5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2886D1DD-BE97-C572-622D-CC9BCE832E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573247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A416D359-115D-8D66-DDAB-9D43761362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52045D35-0F90-FFA6-6825-8B6EFF9582D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1E51F4EB-914E-B081-5122-81008B69506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953875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4F70BF4C-DFAC-98E1-462B-12C2F8565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EB54B5DC-7A02-7481-1765-2246571178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DB3B46ED-9F5B-CEEE-13FD-9C1F36026B8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470003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>
          <a:extLst>
            <a:ext uri="{FF2B5EF4-FFF2-40B4-BE49-F238E27FC236}">
              <a16:creationId xmlns:a16="http://schemas.microsoft.com/office/drawing/2014/main" id="{1C125D7D-B993-C4E8-540A-98EF906D4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>
            <a:extLst>
              <a:ext uri="{FF2B5EF4-FFF2-40B4-BE49-F238E27FC236}">
                <a16:creationId xmlns:a16="http://schemas.microsoft.com/office/drawing/2014/main" id="{52747F7E-682A-7F61-9223-49DFE4C9B57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>
            <a:extLst>
              <a:ext uri="{FF2B5EF4-FFF2-40B4-BE49-F238E27FC236}">
                <a16:creationId xmlns:a16="http://schemas.microsoft.com/office/drawing/2014/main" id="{F33C5AA4-130B-45E1-5778-DAB4348840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327612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0" name="Google Shape;38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9" name="Google Shape;38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4" name="Google Shape;2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1198344D-897F-AAD2-8BA7-3D82CF7A1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2647DA70-47FA-20DD-9A14-F698CDA6C5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C6EAB1FE-1348-0229-26CE-BB063D177A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460979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8971F7E8-5155-4D54-4710-7CA6A70B1B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984EB983-53DD-EBEF-E784-6DBC21DC25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22EA4BB3-C93D-8CCA-C118-4C714722A23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33046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FB76CD3D-2165-935D-14D3-0C7FE8EB0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7EDD1505-7606-ADE4-F29C-D7D7317ACE8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3722EBE2-5E47-613E-439B-8502B31F740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5029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>
          <a:extLst>
            <a:ext uri="{FF2B5EF4-FFF2-40B4-BE49-F238E27FC236}">
              <a16:creationId xmlns:a16="http://schemas.microsoft.com/office/drawing/2014/main" id="{96478159-60E6-78F3-0FD5-3D7812E6E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:notes">
            <a:extLst>
              <a:ext uri="{FF2B5EF4-FFF2-40B4-BE49-F238E27FC236}">
                <a16:creationId xmlns:a16="http://schemas.microsoft.com/office/drawing/2014/main" id="{7968F333-6DD1-2D0B-4297-177A68FF0C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7" name="Google Shape;317;p6:notes">
            <a:extLst>
              <a:ext uri="{FF2B5EF4-FFF2-40B4-BE49-F238E27FC236}">
                <a16:creationId xmlns:a16="http://schemas.microsoft.com/office/drawing/2014/main" id="{D3DCA281-0111-5B7E-BBB7-2F58E123F50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11395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2" descr="A room with a table and lights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379" b="15323"/>
          <a:stretch/>
        </p:blipFill>
        <p:spPr>
          <a:xfrm>
            <a:off x="0" y="771525"/>
            <a:ext cx="9144000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1756">
          <p15:clr>
            <a:srgbClr val="FBAE40"/>
          </p15:clr>
        </p15:guide>
        <p15:guide id="5" pos="3323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Custom Layout">
  <p:cSld name="9_Custom Layou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 rot="10800000" flipH="1">
            <a:off x="0" y="4902199"/>
            <a:ext cx="9144000" cy="256463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15619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">
          <p15:clr>
            <a:srgbClr val="FBAE40"/>
          </p15:clr>
        </p15:guide>
        <p15:guide id="2" pos="2245">
          <p15:clr>
            <a:srgbClr val="FBAE40"/>
          </p15:clr>
        </p15:guide>
        <p15:guide id="3" orient="horz" pos="917">
          <p15:clr>
            <a:srgbClr val="FBAE40"/>
          </p15:clr>
        </p15:guide>
        <p15:guide id="4" orient="horz" pos="284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Divider">
  <p:cSld name="2_Divi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 descr="A person with glasses and a map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 t="8974" b="5137"/>
          <a:stretch/>
        </p:blipFill>
        <p:spPr>
          <a:xfrm>
            <a:off x="0" y="735106"/>
            <a:ext cx="9141783" cy="4408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90">
          <p15:clr>
            <a:srgbClr val="FBAE40"/>
          </p15:clr>
        </p15:guide>
        <p15:guide id="2" pos="612">
          <p15:clr>
            <a:srgbClr val="FBAE40"/>
          </p15:clr>
        </p15:guide>
        <p15:guide id="3" pos="2222">
          <p15:clr>
            <a:srgbClr val="FBAE40"/>
          </p15:clr>
        </p15:guide>
        <p15:guide id="4" orient="horz" pos="16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">
  <p:cSld name="Divi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 descr="A room with a table and lights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r="379" b="15323"/>
          <a:stretch/>
        </p:blipFill>
        <p:spPr>
          <a:xfrm>
            <a:off x="0" y="771525"/>
            <a:ext cx="9144000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2 Line Title, Infographics and Caption">
  <p:cSld name="2_2 Line Title, Infographics and Caption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/>
          <p:nvPr/>
        </p:nvSpPr>
        <p:spPr>
          <a:xfrm>
            <a:off x="11718595" y="3690308"/>
            <a:ext cx="870" cy="1071"/>
          </a:xfrm>
          <a:custGeom>
            <a:avLst/>
            <a:gdLst/>
            <a:ahLst/>
            <a:cxnLst/>
            <a:rect l="l" t="t" r="r" b="b"/>
            <a:pathLst>
              <a:path w="870" h="1071" extrusionOk="0">
                <a:moveTo>
                  <a:pt x="0" y="0"/>
                </a:moveTo>
                <a:lnTo>
                  <a:pt x="870" y="0"/>
                </a:lnTo>
                <a:lnTo>
                  <a:pt x="870" y="10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" name="Google Shape;20;p5" descr="A hand putting a piece of paper into a ballot box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10780"/>
          <a:stretch/>
        </p:blipFill>
        <p:spPr>
          <a:xfrm>
            <a:off x="0" y="1907106"/>
            <a:ext cx="5133287" cy="32363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orient="horz" pos="2731">
          <p15:clr>
            <a:srgbClr val="FBAE40"/>
          </p15:clr>
        </p15:guide>
        <p15:guide id="3" orient="horz" pos="219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2 Line Title and Content">
  <p:cSld name="1_2 Line 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/>
          <p:nvPr/>
        </p:nvSpPr>
        <p:spPr>
          <a:xfrm rot="10800000" flipH="1">
            <a:off x="0" y="4902199"/>
            <a:ext cx="9144000" cy="256463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2794">
          <p15:clr>
            <a:srgbClr val="FBAE40"/>
          </p15:clr>
        </p15:guide>
        <p15:guide id="5" pos="2081">
          <p15:clr>
            <a:srgbClr val="FBAE40"/>
          </p15:clr>
        </p15:guide>
        <p15:guide id="6" orient="horz" pos="114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2 Line Title and Content">
  <p:cSld name="2_2 Line Title and Conte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/>
          <p:nvPr/>
        </p:nvSpPr>
        <p:spPr>
          <a:xfrm rot="10800000" flipH="1">
            <a:off x="0" y="4902199"/>
            <a:ext cx="9144000" cy="256463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Google Shape;68;p10" descr="A person in a white jacke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b="17778"/>
          <a:stretch/>
        </p:blipFill>
        <p:spPr>
          <a:xfrm>
            <a:off x="5890644" y="914400"/>
            <a:ext cx="2884282" cy="42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0"/>
          <p:cNvSpPr txBox="1"/>
          <p:nvPr/>
        </p:nvSpPr>
        <p:spPr>
          <a:xfrm>
            <a:off x="8493369" y="-2584938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BAE40"/>
          </p15:clr>
        </p15:guide>
        <p15:guide id="2" orient="horz" pos="378">
          <p15:clr>
            <a:srgbClr val="FBAE40"/>
          </p15:clr>
        </p15:guide>
        <p15:guide id="3" orient="horz" pos="923">
          <p15:clr>
            <a:srgbClr val="FBAE40"/>
          </p15:clr>
        </p15:guide>
        <p15:guide id="4" orient="horz" pos="2794">
          <p15:clr>
            <a:srgbClr val="FBAE40"/>
          </p15:clr>
        </p15:guide>
        <p15:guide id="5" pos="2081">
          <p15:clr>
            <a:srgbClr val="FBAE40"/>
          </p15:clr>
        </p15:guide>
        <p15:guide id="6" orient="horz" pos="114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3 picture with caption">
  <p:cSld name="Title and 3 picture with caption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/>
          <p:nvPr/>
        </p:nvSpPr>
        <p:spPr>
          <a:xfrm>
            <a:off x="0" y="-1"/>
            <a:ext cx="9144000" cy="2835965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0"/>
          <p:cNvSpPr>
            <a:spLocks noGrp="1"/>
          </p:cNvSpPr>
          <p:nvPr>
            <p:ph type="pic" idx="2"/>
          </p:nvPr>
        </p:nvSpPr>
        <p:spPr>
          <a:xfrm>
            <a:off x="1445363" y="1382268"/>
            <a:ext cx="1668121" cy="1946672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sp>
      <p:sp>
        <p:nvSpPr>
          <p:cNvPr id="222" name="Google Shape;222;p20"/>
          <p:cNvSpPr>
            <a:spLocks noGrp="1"/>
          </p:cNvSpPr>
          <p:nvPr>
            <p:ph type="pic" idx="3"/>
          </p:nvPr>
        </p:nvSpPr>
        <p:spPr>
          <a:xfrm>
            <a:off x="3744984" y="1382268"/>
            <a:ext cx="1654032" cy="1946672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sp>
      <p:sp>
        <p:nvSpPr>
          <p:cNvPr id="223" name="Google Shape;223;p20"/>
          <p:cNvSpPr>
            <a:spLocks noGrp="1"/>
          </p:cNvSpPr>
          <p:nvPr>
            <p:ph type="pic" idx="4"/>
          </p:nvPr>
        </p:nvSpPr>
        <p:spPr>
          <a:xfrm>
            <a:off x="6055443" y="1382268"/>
            <a:ext cx="1654032" cy="1946672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sp>
      <p:sp>
        <p:nvSpPr>
          <p:cNvPr id="224" name="Google Shape;224;p20"/>
          <p:cNvSpPr txBox="1">
            <a:spLocks noGrp="1"/>
          </p:cNvSpPr>
          <p:nvPr>
            <p:ph type="body" idx="1"/>
          </p:nvPr>
        </p:nvSpPr>
        <p:spPr>
          <a:xfrm>
            <a:off x="1439466" y="3519224"/>
            <a:ext cx="1674019" cy="27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F0000"/>
              </a:buClr>
              <a:buSzPts val="1215"/>
              <a:buFont typeface="Arial"/>
              <a:buNone/>
              <a:defRPr sz="1215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5" name="Google Shape;225;p20"/>
          <p:cNvSpPr txBox="1">
            <a:spLocks noGrp="1"/>
          </p:cNvSpPr>
          <p:nvPr>
            <p:ph type="body" idx="5"/>
          </p:nvPr>
        </p:nvSpPr>
        <p:spPr>
          <a:xfrm>
            <a:off x="3744985" y="3519224"/>
            <a:ext cx="1654032" cy="2764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F0000"/>
              </a:buClr>
              <a:buSzPts val="1215"/>
              <a:buFont typeface="Arial"/>
              <a:buNone/>
              <a:defRPr sz="1215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6" name="Google Shape;226;p20"/>
          <p:cNvSpPr txBox="1">
            <a:spLocks noGrp="1"/>
          </p:cNvSpPr>
          <p:nvPr>
            <p:ph type="body" idx="6"/>
          </p:nvPr>
        </p:nvSpPr>
        <p:spPr>
          <a:xfrm>
            <a:off x="6050503" y="3519223"/>
            <a:ext cx="1654032" cy="28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FF0000"/>
              </a:buClr>
              <a:buSzPts val="1215"/>
              <a:buFont typeface="Arial"/>
              <a:buNone/>
              <a:defRPr sz="1215" b="1" i="0" u="none" strike="noStrike" cap="non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7" name="Google Shape;227;p20"/>
          <p:cNvSpPr txBox="1">
            <a:spLocks noGrp="1"/>
          </p:cNvSpPr>
          <p:nvPr>
            <p:ph type="body" idx="7"/>
          </p:nvPr>
        </p:nvSpPr>
        <p:spPr>
          <a:xfrm>
            <a:off x="1439863" y="3862520"/>
            <a:ext cx="1674019" cy="67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40"/>
              <a:buFont typeface="Arial"/>
              <a:buNone/>
              <a:defRPr sz="939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8" name="Google Shape;228;p20"/>
          <p:cNvSpPr txBox="1">
            <a:spLocks noGrp="1"/>
          </p:cNvSpPr>
          <p:nvPr>
            <p:ph type="body" idx="8"/>
          </p:nvPr>
        </p:nvSpPr>
        <p:spPr>
          <a:xfrm>
            <a:off x="3735388" y="3862520"/>
            <a:ext cx="1674019" cy="67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40"/>
              <a:buFont typeface="Arial"/>
              <a:buNone/>
              <a:defRPr sz="939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9" name="Google Shape;229;p20"/>
          <p:cNvSpPr txBox="1">
            <a:spLocks noGrp="1"/>
          </p:cNvSpPr>
          <p:nvPr>
            <p:ph type="body" idx="9"/>
          </p:nvPr>
        </p:nvSpPr>
        <p:spPr>
          <a:xfrm>
            <a:off x="6050502" y="3862520"/>
            <a:ext cx="1658973" cy="671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940"/>
              <a:buFont typeface="Arial"/>
              <a:buNone/>
              <a:defRPr sz="939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30" name="Google Shape;230;p20" descr="A black and white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3129" y="229485"/>
            <a:ext cx="1377742" cy="33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210">
          <p15:clr>
            <a:srgbClr val="FBAE40"/>
          </p15:clr>
        </p15:guide>
        <p15:guide id="2" orient="horz" pos="2391">
          <p15:clr>
            <a:srgbClr val="FBAE40"/>
          </p15:clr>
        </p15:guide>
        <p15:guide id="3" orient="horz" pos="2096">
          <p15:clr>
            <a:srgbClr val="FBAE40"/>
          </p15:clr>
        </p15:guide>
        <p15:guide id="4" orient="horz" pos="378">
          <p15:clr>
            <a:srgbClr val="FBAE40"/>
          </p15:clr>
        </p15:guide>
        <p15:guide id="5" pos="907">
          <p15:clr>
            <a:srgbClr val="FBAE40"/>
          </p15:clr>
        </p15:guide>
        <p15:guide id="6" orient="horz" pos="872">
          <p15:clr>
            <a:srgbClr val="FBAE40"/>
          </p15:clr>
        </p15:guide>
        <p15:guide id="7" pos="1961">
          <p15:clr>
            <a:srgbClr val="FBAE40"/>
          </p15:clr>
        </p15:guide>
        <p15:guide id="8" pos="2353">
          <p15:clr>
            <a:srgbClr val="FBAE40"/>
          </p15:clr>
        </p15:guide>
        <p15:guide id="9" pos="3407">
          <p15:clr>
            <a:srgbClr val="FBAE40"/>
          </p15:clr>
        </p15:guide>
        <p15:guide id="10" pos="3810">
          <p15:clr>
            <a:srgbClr val="FBAE40"/>
          </p15:clr>
        </p15:guide>
        <p15:guide id="11" pos="485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2 pictures">
  <p:cSld name="Title and 2 pictures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/>
          <p:nvPr/>
        </p:nvSpPr>
        <p:spPr>
          <a:xfrm>
            <a:off x="0" y="-1"/>
            <a:ext cx="9144000" cy="2743201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21"/>
          <p:cNvSpPr/>
          <p:nvPr/>
        </p:nvSpPr>
        <p:spPr>
          <a:xfrm rot="10800000" flipH="1">
            <a:off x="0" y="2743199"/>
            <a:ext cx="9144000" cy="135776"/>
          </a:xfrm>
          <a:prstGeom prst="rect">
            <a:avLst/>
          </a:prstGeom>
          <a:solidFill>
            <a:srgbClr val="0094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4599929" y="1870236"/>
            <a:ext cx="3921771" cy="23220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>
            <a:spLocks noGrp="1"/>
          </p:cNvSpPr>
          <p:nvPr>
            <p:ph type="pic" idx="2"/>
          </p:nvPr>
        </p:nvSpPr>
        <p:spPr>
          <a:xfrm>
            <a:off x="4599929" y="1868092"/>
            <a:ext cx="3921771" cy="2325290"/>
          </a:xfrm>
          <a:prstGeom prst="rect">
            <a:avLst/>
          </a:prstGeom>
          <a:noFill/>
          <a:ln>
            <a:noFill/>
          </a:ln>
        </p:spPr>
      </p:sp>
      <p:sp>
        <p:nvSpPr>
          <p:cNvPr id="236" name="Google Shape;236;p21"/>
          <p:cNvSpPr txBox="1">
            <a:spLocks noGrp="1"/>
          </p:cNvSpPr>
          <p:nvPr>
            <p:ph type="body" idx="1"/>
          </p:nvPr>
        </p:nvSpPr>
        <p:spPr>
          <a:xfrm>
            <a:off x="629841" y="3145632"/>
            <a:ext cx="3343275" cy="28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15"/>
              <a:buFont typeface="Arial"/>
              <a:buNone/>
              <a:defRPr sz="1215" b="1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7" name="Google Shape;237;p21"/>
          <p:cNvSpPr txBox="1">
            <a:spLocks noGrp="1"/>
          </p:cNvSpPr>
          <p:nvPr>
            <p:ph type="body" idx="3"/>
          </p:nvPr>
        </p:nvSpPr>
        <p:spPr>
          <a:xfrm>
            <a:off x="635000" y="3515616"/>
            <a:ext cx="3343275" cy="283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310"/>
              <a:buFont typeface="Arial"/>
              <a:buNone/>
              <a:defRPr sz="131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8" name="Google Shape;238;p21"/>
          <p:cNvSpPr/>
          <p:nvPr/>
        </p:nvSpPr>
        <p:spPr>
          <a:xfrm>
            <a:off x="4599929" y="1356271"/>
            <a:ext cx="3969000" cy="283596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3"/>
              <a:buFont typeface="Arial"/>
              <a:buNone/>
            </a:pPr>
            <a:endParaRPr sz="101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21" descr="A black and white logo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83129" y="229485"/>
            <a:ext cx="1377742" cy="33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8">
          <p15:clr>
            <a:srgbClr val="FBAE40"/>
          </p15:clr>
        </p15:guide>
        <p15:guide id="2" orient="horz" pos="1178">
          <p15:clr>
            <a:srgbClr val="FBAE40"/>
          </p15:clr>
        </p15:guide>
        <p15:guide id="3" orient="horz" pos="1671">
          <p15:clr>
            <a:srgbClr val="FBAE40"/>
          </p15:clr>
        </p15:guide>
        <p15:guide id="4" orient="horz" pos="1977">
          <p15:clr>
            <a:srgbClr val="FBAE40"/>
          </p15:clr>
        </p15:guide>
        <p15:guide id="5" orient="horz" pos="2930">
          <p15:clr>
            <a:srgbClr val="FBAE40"/>
          </p15:clr>
        </p15:guide>
        <p15:guide id="6" orient="horz" pos="2641">
          <p15:clr>
            <a:srgbClr val="FBAE40"/>
          </p15:clr>
        </p15:guide>
        <p15:guide id="7" pos="2897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Icons and Content">
  <p:cSld name="Title, Icons and Content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09524" y="2122232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9524" y="2602016"/>
            <a:ext cx="402337" cy="4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09524" y="3080359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09523" y="3560989"/>
            <a:ext cx="402337" cy="402337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2"/>
          <p:cNvSpPr txBox="1">
            <a:spLocks noGrp="1"/>
          </p:cNvSpPr>
          <p:nvPr>
            <p:ph type="body" idx="1"/>
          </p:nvPr>
        </p:nvSpPr>
        <p:spPr>
          <a:xfrm>
            <a:off x="1769898" y="2225698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6" name="Google Shape;246;p22"/>
          <p:cNvSpPr txBox="1">
            <a:spLocks noGrp="1"/>
          </p:cNvSpPr>
          <p:nvPr>
            <p:ph type="body" idx="2"/>
          </p:nvPr>
        </p:nvSpPr>
        <p:spPr>
          <a:xfrm>
            <a:off x="1769898" y="1741332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7" name="Google Shape;247;p22"/>
          <p:cNvSpPr txBox="1">
            <a:spLocks noGrp="1"/>
          </p:cNvSpPr>
          <p:nvPr>
            <p:ph type="body" idx="3"/>
          </p:nvPr>
        </p:nvSpPr>
        <p:spPr>
          <a:xfrm>
            <a:off x="1769898" y="2700163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body" idx="4"/>
          </p:nvPr>
        </p:nvSpPr>
        <p:spPr>
          <a:xfrm>
            <a:off x="1769898" y="3182146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9" name="Google Shape;249;p22"/>
          <p:cNvSpPr txBox="1">
            <a:spLocks noGrp="1"/>
          </p:cNvSpPr>
          <p:nvPr>
            <p:ph type="body" idx="5"/>
          </p:nvPr>
        </p:nvSpPr>
        <p:spPr>
          <a:xfrm>
            <a:off x="1769898" y="3658586"/>
            <a:ext cx="2471738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0" name="Google Shape;250;p22"/>
          <p:cNvSpPr txBox="1">
            <a:spLocks noGrp="1"/>
          </p:cNvSpPr>
          <p:nvPr>
            <p:ph type="body" idx="6"/>
          </p:nvPr>
        </p:nvSpPr>
        <p:spPr>
          <a:xfrm>
            <a:off x="5251141" y="2225699"/>
            <a:ext cx="2413617" cy="231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1" name="Google Shape;251;p22"/>
          <p:cNvSpPr txBox="1">
            <a:spLocks noGrp="1"/>
          </p:cNvSpPr>
          <p:nvPr>
            <p:ph type="body" idx="7"/>
          </p:nvPr>
        </p:nvSpPr>
        <p:spPr>
          <a:xfrm>
            <a:off x="5251141" y="1741332"/>
            <a:ext cx="2413617" cy="241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2" name="Google Shape;252;p22"/>
          <p:cNvSpPr txBox="1">
            <a:spLocks noGrp="1"/>
          </p:cNvSpPr>
          <p:nvPr>
            <p:ph type="body" idx="8"/>
          </p:nvPr>
        </p:nvSpPr>
        <p:spPr>
          <a:xfrm>
            <a:off x="5251141" y="2700163"/>
            <a:ext cx="2413617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3" name="Google Shape;253;p22"/>
          <p:cNvSpPr txBox="1">
            <a:spLocks noGrp="1"/>
          </p:cNvSpPr>
          <p:nvPr>
            <p:ph type="body" idx="9"/>
          </p:nvPr>
        </p:nvSpPr>
        <p:spPr>
          <a:xfrm>
            <a:off x="5251141" y="3182146"/>
            <a:ext cx="2413617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4" name="Google Shape;254;p22"/>
          <p:cNvSpPr txBox="1">
            <a:spLocks noGrp="1"/>
          </p:cNvSpPr>
          <p:nvPr>
            <p:ph type="body" idx="13"/>
          </p:nvPr>
        </p:nvSpPr>
        <p:spPr>
          <a:xfrm>
            <a:off x="5251141" y="3658586"/>
            <a:ext cx="2413617" cy="203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255" name="Google Shape;255;p2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12082" y="165042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312082" y="213061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2082" y="2610401"/>
            <a:ext cx="402337" cy="4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12082" y="3088744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2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12081" y="3569374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765810" y="165042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2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65809" y="2130617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22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765808" y="2610401"/>
            <a:ext cx="402337" cy="400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2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765808" y="3087898"/>
            <a:ext cx="402337" cy="4023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2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765808" y="3567681"/>
            <a:ext cx="402337" cy="402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878">
          <p15:clr>
            <a:srgbClr val="FBAE40"/>
          </p15:clr>
        </p15:guide>
        <p15:guide id="2" pos="397">
          <p15:clr>
            <a:srgbClr val="FBAE40"/>
          </p15:clr>
        </p15:guide>
        <p15:guide id="3" orient="horz" pos="378">
          <p15:clr>
            <a:srgbClr val="FBAE40"/>
          </p15:clr>
        </p15:guide>
        <p15:guide id="4" orient="horz" pos="923">
          <p15:clr>
            <a:srgbClr val="FBAE40"/>
          </p15:clr>
        </p15:guide>
        <p15:guide id="5" pos="1638">
          <p15:clr>
            <a:srgbClr val="FBAE40"/>
          </p15:clr>
        </p15:guide>
        <p15:guide id="6" pos="3578">
          <p15:clr>
            <a:srgbClr val="FBAE40"/>
          </p15:clr>
        </p15:guide>
        <p15:guide id="7" orient="horz" pos="1393">
          <p15:clr>
            <a:srgbClr val="FBAE40"/>
          </p15:clr>
        </p15:guide>
        <p15:guide id="8" pos="1877">
          <p15:clr>
            <a:srgbClr val="FBAE40"/>
          </p15:clr>
        </p15:guide>
        <p15:guide id="9" pos="1928">
          <p15:clr>
            <a:srgbClr val="FBAE40"/>
          </p15:clr>
        </p15:guide>
        <p15:guide id="10" pos="3833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0"/>
            <a:ext cx="9144000" cy="76511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Google Shape;11;p1" descr="A black and white logo&#10;&#10;Description automatically generated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3883129" y="229485"/>
            <a:ext cx="1377742" cy="33019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66" r:id="rId7"/>
    <p:sldLayoutId id="2147483667" r:id="rId8"/>
    <p:sldLayoutId id="2147483668" r:id="rId9"/>
    <p:sldLayoutId id="214748367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398">
          <p15:clr>
            <a:srgbClr val="F26B43"/>
          </p15:clr>
        </p15:guide>
        <p15:guide id="2" orient="horz" pos="191">
          <p15:clr>
            <a:srgbClr val="F26B43"/>
          </p15:clr>
        </p15:guide>
        <p15:guide id="3" orient="horz" pos="344">
          <p15:clr>
            <a:srgbClr val="F26B43"/>
          </p15:clr>
        </p15:guide>
        <p15:guide id="4" pos="397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/>
        </p:nvSpPr>
        <p:spPr>
          <a:xfrm>
            <a:off x="3678898" y="4527331"/>
            <a:ext cx="1784642" cy="341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</a:pPr>
            <a:r>
              <a:rPr lang="en-IN" sz="18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Avenir"/>
                <a:cs typeface="Arial" panose="020B0604020202020204" pitchFamily="34" charset="0"/>
                <a:sym typeface="Avenir"/>
              </a:rPr>
              <a:t>10 Mar, 2025</a:t>
            </a:r>
            <a:endParaRPr sz="1800" b="0" i="0" u="none" strike="noStrike" cap="none" dirty="0">
              <a:solidFill>
                <a:srgbClr val="000000"/>
              </a:solidFill>
              <a:latin typeface="Arial" panose="020B0604020202020204" pitchFamily="34" charset="0"/>
              <a:ea typeface="Avenir"/>
              <a:cs typeface="Arial" panose="020B0604020202020204" pitchFamily="34" charset="0"/>
              <a:sym typeface="Avenir"/>
            </a:endParaRPr>
          </a:p>
        </p:txBody>
      </p:sp>
      <p:sp>
        <p:nvSpPr>
          <p:cNvPr id="2" name="Google Shape;270;p23">
            <a:extLst>
              <a:ext uri="{FF2B5EF4-FFF2-40B4-BE49-F238E27FC236}">
                <a16:creationId xmlns:a16="http://schemas.microsoft.com/office/drawing/2014/main" id="{0FAA1AC4-3D6A-899E-329E-E9681C931F3E}"/>
              </a:ext>
            </a:extLst>
          </p:cNvPr>
          <p:cNvSpPr/>
          <p:nvPr/>
        </p:nvSpPr>
        <p:spPr>
          <a:xfrm>
            <a:off x="438147" y="2770217"/>
            <a:ext cx="7657637" cy="9559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sz="4200" b="0" i="0" dirty="0">
                <a:solidFill>
                  <a:schemeClr val="bg1"/>
                </a:solidFill>
                <a:effectLst/>
                <a:latin typeface="Avenir"/>
              </a:rPr>
              <a:t>Database Maintenance</a:t>
            </a:r>
            <a:endParaRPr lang="en-IN" sz="4200" dirty="0">
              <a:solidFill>
                <a:schemeClr val="bg1"/>
              </a:solidFill>
              <a:latin typeface="Aveni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5BCDC5B3-E5DF-D188-F6B4-75650368A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0851A39B-58D4-4C4F-F8FA-EFFF371DD8C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10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A3939B-B8AB-90C2-4B60-B8F7D3B29D10}"/>
              </a:ext>
            </a:extLst>
          </p:cNvPr>
          <p:cNvSpPr txBox="1"/>
          <p:nvPr/>
        </p:nvSpPr>
        <p:spPr>
          <a:xfrm>
            <a:off x="581296" y="1346801"/>
            <a:ext cx="8368393" cy="113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UPDATE Command: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Modifies existing records in a table.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Example: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1A6694-9BBE-5538-B1F2-8BBF493B90AC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Updating Tables with DML Commands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CB16A8-AA5A-9712-67A7-78D68C0EA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92" y="2761810"/>
            <a:ext cx="7772400" cy="1311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50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A6654A4B-1130-394E-C89F-4944C7623D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B7ABFCD4-5D98-B8FD-CDF0-8CC65484CF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11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465891-08E4-B721-1DF2-491ABC9BA179}"/>
              </a:ext>
            </a:extLst>
          </p:cNvPr>
          <p:cNvSpPr txBox="1"/>
          <p:nvPr/>
        </p:nvSpPr>
        <p:spPr>
          <a:xfrm>
            <a:off x="581296" y="1346801"/>
            <a:ext cx="8368393" cy="113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DELETE Command: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Removes records from a table.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Example: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B0A3B8-6370-3E8B-CEA6-1543AE1EAE1D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Updating Tables with DML Commands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94AB7B-D9AB-7340-EC63-3F01425BF4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92" y="2845336"/>
            <a:ext cx="7772400" cy="1131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715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3D2CBCCD-5C53-AAA7-278B-BF116C916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1BC7EB19-B2AA-E15C-A83D-868E3BF259C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12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E86679-54D3-D288-B1B8-1C4BA9972AAB}"/>
              </a:ext>
            </a:extLst>
          </p:cNvPr>
          <p:cNvSpPr txBox="1"/>
          <p:nvPr/>
        </p:nvSpPr>
        <p:spPr>
          <a:xfrm>
            <a:off x="581296" y="1346801"/>
            <a:ext cx="8368393" cy="1534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Best Practices for DML: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Use transactions to ensure data integrity.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Use 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WHERE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 clauses for targeted updates and deletions to avoid unintentional data loss.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Limit the use of DELETE on large tables to prevent performance issues.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E2820E-10CE-17DD-32C6-690A45A21141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Updating Tables with DML Commands</a:t>
            </a:r>
          </a:p>
        </p:txBody>
      </p:sp>
    </p:spTree>
    <p:extLst>
      <p:ext uri="{BB962C8B-B14F-4D97-AF65-F5344CB8AC3E}">
        <p14:creationId xmlns:p14="http://schemas.microsoft.com/office/powerpoint/2010/main" val="2343463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16AFA626-257B-0F33-6748-BAA310FDB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32B18A7E-A730-2677-D534-7C6AA764B32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13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B70869-161F-B46A-99C2-48D310D660BD}"/>
              </a:ext>
            </a:extLst>
          </p:cNvPr>
          <p:cNvSpPr txBox="1"/>
          <p:nvPr/>
        </p:nvSpPr>
        <p:spPr>
          <a:xfrm>
            <a:off x="581296" y="1346801"/>
            <a:ext cx="8368393" cy="113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What is CTAS (Create Table As Select)?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CTAS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 is used to create a new table by copying the result of a 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SELECT 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query.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It can be used for data transformations, aggregations, or backups.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5F1330-B25C-5C70-7337-F07D0728491A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Automating CTAS Table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AE417B-1446-D259-A594-9B78AB2F4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92" y="2829637"/>
            <a:ext cx="7772400" cy="142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28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2D68156F-7F07-6290-B04D-C904434CF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1FD870BF-FC9D-A08B-E93B-BC87D5E37D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14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C7D11A-5E1E-AD97-FA95-AD61B7956B8E}"/>
              </a:ext>
            </a:extLst>
          </p:cNvPr>
          <p:cNvSpPr txBox="1"/>
          <p:nvPr/>
        </p:nvSpPr>
        <p:spPr>
          <a:xfrm>
            <a:off x="581296" y="1346801"/>
            <a:ext cx="8368393" cy="27269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Why Automate CTAS?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Efficiency: 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Helps with efficient analysis by keeping tables up-to-date without manual intervention.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Batch Processing: 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Can be scheduled at off-peak hours to reduce the impact on live workloads.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Data Aggregation: 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Useful for creating summary or analytical tables.</a:t>
            </a:r>
          </a:p>
          <a:p>
            <a:pPr marL="287338">
              <a:lnSpc>
                <a:spcPct val="125000"/>
              </a:lnSpc>
              <a:spcAft>
                <a:spcPts val="1000"/>
              </a:spcAft>
            </a:pPr>
            <a:endParaRPr lang="en-US" dirty="0">
              <a:solidFill>
                <a:schemeClr val="tx1"/>
              </a:solidFill>
              <a:latin typeface="Avenir"/>
            </a:endParaRPr>
          </a:p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Example of Automation: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Set up a scheduled job (e.g., using 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AWS Glue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, 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Airflow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, or 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cron jobs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) to run the CTAS script regularly.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358C24-CE9E-CCD8-0A2F-F3AB53096AD4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Automating CTAS Table Analysis</a:t>
            </a:r>
          </a:p>
        </p:txBody>
      </p:sp>
    </p:spTree>
    <p:extLst>
      <p:ext uri="{BB962C8B-B14F-4D97-AF65-F5344CB8AC3E}">
        <p14:creationId xmlns:p14="http://schemas.microsoft.com/office/powerpoint/2010/main" val="2766129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609B9E8D-53D1-ABE9-6D89-F878DAA92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3F49E0F6-9816-315F-AEC3-4E17E506F29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15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40785F-E062-C7C1-7BE9-8205DD822D44}"/>
              </a:ext>
            </a:extLst>
          </p:cNvPr>
          <p:cNvSpPr txBox="1"/>
          <p:nvPr/>
        </p:nvSpPr>
        <p:spPr>
          <a:xfrm>
            <a:off x="581296" y="1346801"/>
            <a:ext cx="8368393" cy="2996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venir"/>
              </a:rPr>
              <a:t>A User-Defined Function (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UDF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) is a function created by the user to extend the capabilities of the database.</a:t>
            </a:r>
          </a:p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venir"/>
              </a:rPr>
              <a:t>UDFs are written in SQL or other programming languages (e.g., Python, JavaScript) depending on the database.</a:t>
            </a:r>
          </a:p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Why Use UDFs?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Custom Logic: 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Allows users to implement complex logic that is not natively supported by SQL.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Reusability: 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UDFs can be reused across multiple queries or applications.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Optimization: 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Can help optimize certain repetitive or complex calculations.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/>
              </a:solidFill>
              <a:latin typeface="Aven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3F70CB-8041-60C8-EBF4-04E69E3A0530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User-Defined Functions</a:t>
            </a:r>
          </a:p>
        </p:txBody>
      </p:sp>
    </p:spTree>
    <p:extLst>
      <p:ext uri="{BB962C8B-B14F-4D97-AF65-F5344CB8AC3E}">
        <p14:creationId xmlns:p14="http://schemas.microsoft.com/office/powerpoint/2010/main" val="428532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90FB4B32-1604-9683-6408-E4A00B6C96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BCB517E8-3B3C-6C10-FB89-D828BEED82A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16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BB8894-D79C-4443-BA00-8B678FD590CA}"/>
              </a:ext>
            </a:extLst>
          </p:cNvPr>
          <p:cNvSpPr txBox="1"/>
          <p:nvPr/>
        </p:nvSpPr>
        <p:spPr>
          <a:xfrm>
            <a:off x="581296" y="1346801"/>
            <a:ext cx="8368393" cy="1534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Define the Function: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Choose the language (e.g., SQL, Python, etc.) and define the function.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Example (SQL-based UDF to calculate the square of a number):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endParaRPr lang="en-US" dirty="0">
              <a:solidFill>
                <a:schemeClr val="tx1"/>
              </a:solidFill>
              <a:latin typeface="Aven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5BEB9F-43CB-58C2-53C1-AB087600278B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UDF Creation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573B29-0F30-B2AF-6C1D-84D571D95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46" y="2869170"/>
            <a:ext cx="7772400" cy="116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1447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70D4F133-AF41-C8DA-F225-71CF2F342A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4359BDC4-0DA5-026E-619C-FDEC78A4E35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17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3F50AD-90F4-F121-01C0-CBA5AC3389B4}"/>
              </a:ext>
            </a:extLst>
          </p:cNvPr>
          <p:cNvSpPr txBox="1"/>
          <p:nvPr/>
        </p:nvSpPr>
        <p:spPr>
          <a:xfrm>
            <a:off x="581296" y="1346801"/>
            <a:ext cx="8368393" cy="23294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Deploy the Function: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Deploy the function to the database, making it available for future queries.</a:t>
            </a:r>
          </a:p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Use the Function: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Once the UDF is created, it can be used in SQL queries just like any built-in function.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Example:</a:t>
            </a:r>
          </a:p>
          <a:p>
            <a:pPr marL="287338">
              <a:lnSpc>
                <a:spcPct val="125000"/>
              </a:lnSpc>
              <a:spcAft>
                <a:spcPts val="1000"/>
              </a:spcAft>
            </a:pPr>
            <a:endParaRPr lang="en-US" dirty="0">
              <a:solidFill>
                <a:schemeClr val="tx1"/>
              </a:solidFill>
              <a:latin typeface="Aveni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43AF72-DA62-7E8B-1685-90F4B7C3290F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UDF Creation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94375A-6533-A685-D7AA-32C3A2B74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292" y="3371770"/>
            <a:ext cx="7772400" cy="1024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50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DDAE06B8-5E17-0AD0-7D48-8908124DC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9296E453-FC8E-BD8A-0AF2-16EA57CD660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18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FC2B2B-C721-D722-2AF2-A6E3EE1B0BBD}"/>
              </a:ext>
            </a:extLst>
          </p:cNvPr>
          <p:cNvSpPr txBox="1"/>
          <p:nvPr/>
        </p:nvSpPr>
        <p:spPr>
          <a:xfrm>
            <a:off x="581296" y="1346801"/>
            <a:ext cx="8368393" cy="23294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venir"/>
              </a:rPr>
              <a:t>Monitor the performance of UDFs to ensure they are not causing performance bottlenecks.</a:t>
            </a:r>
          </a:p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Avenir"/>
              </a:rPr>
              <a:t>Refactor or optimize the UDF logic when necessary.</a:t>
            </a:r>
          </a:p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Avenir"/>
            </a:endParaRPr>
          </a:p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Best Practices for UDFs: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Keep UDFs simple and focused on a single task.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Avoid using UDFs for complex operations that can be done directly in SQL for performance reasons.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D006EB-A965-EF81-1F9A-6F01959D5BF4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Maintain and Optimize UDFs:</a:t>
            </a:r>
          </a:p>
        </p:txBody>
      </p:sp>
    </p:spTree>
    <p:extLst>
      <p:ext uri="{BB962C8B-B14F-4D97-AF65-F5344CB8AC3E}">
        <p14:creationId xmlns:p14="http://schemas.microsoft.com/office/powerpoint/2010/main" val="2963646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71370AAC-CB1F-2BA1-F176-2B5669374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C6AEC9CC-170E-CEBE-2AED-F8633DC0432A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38A72DC2-4CDB-0930-3D5F-D43798BB5174}"/>
              </a:ext>
            </a:extLst>
          </p:cNvPr>
          <p:cNvSpPr txBox="1"/>
          <p:nvPr/>
        </p:nvSpPr>
        <p:spPr>
          <a:xfrm>
            <a:off x="4423411" y="776575"/>
            <a:ext cx="4640580" cy="4370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What happens if a column in the SELECT query used in CREATE TABLE AS SELECT (CTAS) has an alias?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A) The alias will be ignored in the new table.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B) The alias will become the name of the new column in the created table.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C) The column with the alias will not be included in the new table.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D) An error will occur due to the alias.</a:t>
            </a:r>
            <a:endParaRPr lang="en-US" sz="23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7C3AED36-1D2D-D829-5457-534E5AEF54AD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19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538469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76;p24">
            <a:extLst>
              <a:ext uri="{FF2B5EF4-FFF2-40B4-BE49-F238E27FC236}">
                <a16:creationId xmlns:a16="http://schemas.microsoft.com/office/drawing/2014/main" id="{C29717D7-3A24-0F16-A3C7-4CBA34EF213C}"/>
              </a:ext>
            </a:extLst>
          </p:cNvPr>
          <p:cNvSpPr txBox="1"/>
          <p:nvPr/>
        </p:nvSpPr>
        <p:spPr>
          <a:xfrm>
            <a:off x="500696" y="3752448"/>
            <a:ext cx="4722813" cy="113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buSzPts val="1800"/>
            </a:pPr>
            <a:r>
              <a:rPr lang="en-IN" sz="1800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Course :</a:t>
            </a:r>
            <a:r>
              <a:rPr lang="en-IN" sz="1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Amazon Redshift</a:t>
            </a:r>
            <a:endParaRPr lang="en-IN" sz="1800" b="0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Lecture On :</a:t>
            </a:r>
            <a:r>
              <a:rPr lang="en-IN" sz="1800" b="0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IN" sz="1800" u="none" strike="noStrike" cap="none" dirty="0">
                <a:solidFill>
                  <a:schemeClr val="bg1"/>
                </a:solidFill>
                <a:latin typeface="Aptos Narrow" panose="020B0004020202020204" pitchFamily="34" charset="0"/>
                <a:ea typeface="Avenir"/>
                <a:cs typeface="Avenir"/>
                <a:sym typeface="Avenir"/>
              </a:rPr>
              <a:t>Database Maintenance</a:t>
            </a:r>
            <a:endParaRPr lang="en-IN" sz="1800" b="0" i="0" u="none" strike="noStrike" cap="none" dirty="0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1800" b="1" i="0" u="none" strike="noStrike" cap="none" dirty="0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Instructor :</a:t>
            </a:r>
            <a:r>
              <a:rPr lang="en-IN" sz="1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 Nitin</a:t>
            </a:r>
            <a:endParaRPr sz="1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104E2C70-A942-2B76-B46E-20AE82D0A1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F534F80B-3866-7583-AAE8-9CCE6B15D0AF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DC6A1B7C-4A4C-DAE8-A6BB-9A46004C6C82}"/>
              </a:ext>
            </a:extLst>
          </p:cNvPr>
          <p:cNvSpPr txBox="1"/>
          <p:nvPr/>
        </p:nvSpPr>
        <p:spPr>
          <a:xfrm>
            <a:off x="4423411" y="776575"/>
            <a:ext cx="4640580" cy="4370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What happens if a column in the SELECT query used in CREATE TABLE AS SELECT (CTAS) has an alias?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A) The alias will be ignored in the new table.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i="0" u="none" strike="noStrike" cap="none" dirty="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B) The alias will become the name of the new column in the created table.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C) The column with the alias will not be included in the new table.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3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D) An error will occur due to the alias.</a:t>
            </a:r>
            <a:endParaRPr lang="en-US" sz="23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E6677BC4-B7E1-6F5F-77EB-41E3E7A1172B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20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019956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BC55033D-132D-C969-EEA8-0BAC09B27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BAA69D9D-BF41-E5CE-7E0B-ED92F70A873B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CF94211E-AD81-5939-78A1-6B5F99AAFFBD}"/>
              </a:ext>
            </a:extLst>
          </p:cNvPr>
          <p:cNvSpPr txBox="1"/>
          <p:nvPr/>
        </p:nvSpPr>
        <p:spPr>
          <a:xfrm>
            <a:off x="4423411" y="776575"/>
            <a:ext cx="4640580" cy="4539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When using CREATE TABLE AS SELECT (CTAS) in a database, what must be ensured to avoid issues with the SELECT query?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A) The SELECT query must be highly optimized for performance.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B) The SELECT query should always return an empty result set.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C) The SELECT query must always use JOIN operations.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D) The SELECT query must include at least one GROUP BY clause.</a:t>
            </a:r>
            <a:endParaRPr lang="en-US" sz="22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481BA6E7-256D-5CE8-C237-72102A31D4EA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21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5567052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6A038C61-2FEF-C169-C6FE-2C550DFBF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DEF82F74-DE75-A2BF-C6D7-30C0FF5ECDC1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9A7742F1-FCBB-BF0A-F7C5-5ECE9CD299B3}"/>
              </a:ext>
            </a:extLst>
          </p:cNvPr>
          <p:cNvSpPr txBox="1"/>
          <p:nvPr/>
        </p:nvSpPr>
        <p:spPr>
          <a:xfrm>
            <a:off x="4423411" y="776575"/>
            <a:ext cx="4640580" cy="4539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When using CREATE TABLE AS SELECT (CTAS) in a database, what must be ensured to avoid issues with the SELECT query?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i="0" u="none" strike="noStrike" cap="none" dirty="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A) The SELECT query must be highly optimized for performance.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B) The SELECT query should always return an empty result set.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C) The SELECT query must always use JOIN operations.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D) The SELECT query must include at least one GROUP BY clause.</a:t>
            </a:r>
            <a:endParaRPr lang="en-US" sz="22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09FC5C73-6E5B-1F46-4981-9DF8F479A93C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22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34558636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AF44F632-A93E-70BC-6383-BCFA6E583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35004C56-2E8D-824C-1E61-9DD266554C49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39738D56-EB8F-3CDC-0240-E21E354E4A47}"/>
              </a:ext>
            </a:extLst>
          </p:cNvPr>
          <p:cNvSpPr txBox="1"/>
          <p:nvPr/>
        </p:nvSpPr>
        <p:spPr>
          <a:xfrm>
            <a:off x="4423411" y="776575"/>
            <a:ext cx="4640580" cy="420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Which of the following is true about the lifecycle of a User-Defined Function (UDF)?</a:t>
            </a:r>
          </a:p>
          <a:p>
            <a:pPr marL="339725" marR="0" lvl="0" indent="-339725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+mj-lt"/>
              <a:buAutoNum type="alphaUcPeriod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Once created, a UDF cannot be dropped from the database.</a:t>
            </a:r>
          </a:p>
          <a:p>
            <a:pPr marL="339725" marR="0" lvl="0" indent="-339725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+mj-lt"/>
              <a:buAutoNum type="alphaUcPeriod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UDFs are permanent and do not need to be redefined.</a:t>
            </a:r>
          </a:p>
          <a:p>
            <a:pPr marL="339725" marR="0" lvl="0" indent="-339725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+mj-lt"/>
              <a:buAutoNum type="alphaUcPeriod"/>
            </a:pPr>
            <a:r>
              <a:rPr lang="en-US" sz="2200" i="0" u="none" strike="noStrike" cap="none" dirty="0">
                <a:solidFill>
                  <a:schemeClr val="tx1"/>
                </a:solidFill>
                <a:latin typeface="Avenir"/>
                <a:ea typeface="Avenir"/>
                <a:cs typeface="Avenir"/>
                <a:sym typeface="Avenir"/>
              </a:rPr>
              <a:t>UDFs can be dropped or modified at any time by the database admin.</a:t>
            </a:r>
          </a:p>
          <a:p>
            <a:pPr marL="339725" marR="0" lvl="0" indent="-339725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+mj-lt"/>
              <a:buAutoNum type="alphaUcPeriod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UDFs are automatically created each time the database restarts.</a:t>
            </a:r>
            <a:endParaRPr lang="en-US" sz="22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5CB7AE6B-9566-335C-52FD-F4FC49ED6CDA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23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1597228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1F1D309A-2B03-4A5E-992D-E085D8E0A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8F79C385-96F3-B383-41A5-8A3EA1EFEAB2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A683FD23-28BC-C3BA-1B3F-DA6E7E300F0D}"/>
              </a:ext>
            </a:extLst>
          </p:cNvPr>
          <p:cNvSpPr txBox="1"/>
          <p:nvPr/>
        </p:nvSpPr>
        <p:spPr>
          <a:xfrm>
            <a:off x="4423411" y="776575"/>
            <a:ext cx="4640580" cy="4201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Which of the following is true about the lifecycle of a User-Defined Function (UDF)?</a:t>
            </a:r>
          </a:p>
          <a:p>
            <a:pPr marL="339725" marR="0" lvl="0" indent="-339725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+mj-lt"/>
              <a:buAutoNum type="alphaUcPeriod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Once created, a UDF cannot be dropped from the database.</a:t>
            </a:r>
          </a:p>
          <a:p>
            <a:pPr marL="339725" marR="0" lvl="0" indent="-339725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+mj-lt"/>
              <a:buAutoNum type="alphaUcPeriod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UDFs are permanent and do not need to be redefined.</a:t>
            </a:r>
          </a:p>
          <a:p>
            <a:pPr marL="339725" marR="0" lvl="0" indent="-339725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+mj-lt"/>
              <a:buAutoNum type="alphaUcPeriod"/>
            </a:pPr>
            <a:r>
              <a:rPr lang="en-US" sz="2200" i="0" u="none" strike="noStrike" cap="none" dirty="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UDFs can be dropped or modified at any time by the database admin.</a:t>
            </a:r>
          </a:p>
          <a:p>
            <a:pPr marL="339725" marR="0" lvl="0" indent="-339725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+mj-lt"/>
              <a:buAutoNum type="alphaUcPeriod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UDFs are automatically created each time the database restarts.</a:t>
            </a:r>
            <a:endParaRPr lang="en-US" sz="22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C25C0A41-FE62-CDDF-7226-3B7B3961A226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24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7656371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2E5F1064-F7DF-7BF2-EA8B-37090CDC0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C8B41FFF-1C94-127E-01D0-3B11EE1B63E5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7A7E5E08-2EEC-FF48-1679-3C779592B248}"/>
              </a:ext>
            </a:extLst>
          </p:cNvPr>
          <p:cNvSpPr txBox="1"/>
          <p:nvPr/>
        </p:nvSpPr>
        <p:spPr>
          <a:xfrm>
            <a:off x="4423411" y="776575"/>
            <a:ext cx="4640580" cy="2846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Which of the following database objects can be used within a User-Defined Function (UDF)?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Views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Temporary tables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Triggers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Indexes</a:t>
            </a:r>
            <a:endParaRPr lang="en-US" sz="22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5AE8D8CE-3FBA-B1F0-4101-3D12AB5AC2E0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25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9495149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>
          <a:extLst>
            <a:ext uri="{FF2B5EF4-FFF2-40B4-BE49-F238E27FC236}">
              <a16:creationId xmlns:a16="http://schemas.microsoft.com/office/drawing/2014/main" id="{12690224-067C-79F2-3D91-33F08E1FE8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>
            <a:extLst>
              <a:ext uri="{FF2B5EF4-FFF2-40B4-BE49-F238E27FC236}">
                <a16:creationId xmlns:a16="http://schemas.microsoft.com/office/drawing/2014/main" id="{357401B6-B602-E4E4-56DA-31307957FD7B}"/>
              </a:ext>
            </a:extLst>
          </p:cNvPr>
          <p:cNvSpPr txBox="1"/>
          <p:nvPr/>
        </p:nvSpPr>
        <p:spPr>
          <a:xfrm>
            <a:off x="260581" y="843237"/>
            <a:ext cx="3877079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Avenir"/>
                <a:ea typeface="Avenir"/>
                <a:cs typeface="Avenir"/>
                <a:sym typeface="Avenir"/>
              </a:rPr>
              <a:t>Knowledge Check</a:t>
            </a:r>
            <a:endParaRPr sz="1400" b="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>
            <a:extLst>
              <a:ext uri="{FF2B5EF4-FFF2-40B4-BE49-F238E27FC236}">
                <a16:creationId xmlns:a16="http://schemas.microsoft.com/office/drawing/2014/main" id="{EA81F87D-F512-229B-712B-A5AC12BB4CE4}"/>
              </a:ext>
            </a:extLst>
          </p:cNvPr>
          <p:cNvSpPr txBox="1"/>
          <p:nvPr/>
        </p:nvSpPr>
        <p:spPr>
          <a:xfrm>
            <a:off x="4423411" y="776575"/>
            <a:ext cx="4640580" cy="2846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2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Which of the following database objects can be used within a User-Defined Function (UDF)?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200" i="0" u="none" strike="noStrike" cap="none" dirty="0">
                <a:solidFill>
                  <a:srgbClr val="FF0000"/>
                </a:solidFill>
                <a:latin typeface="Avenir"/>
                <a:ea typeface="Avenir"/>
                <a:cs typeface="Avenir"/>
                <a:sym typeface="Avenir"/>
              </a:rPr>
              <a:t>Views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Temporary tables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Triggers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600"/>
              <a:buFont typeface="Arial"/>
              <a:buAutoNum type="alphaUcParenR"/>
            </a:pPr>
            <a:r>
              <a:rPr lang="en-US" sz="2200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Indexes</a:t>
            </a:r>
            <a:endParaRPr lang="en-US" sz="2200" i="0" u="none" strike="noStrike" cap="none" dirty="0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8D77468F-0AA8-BF41-3249-EBECD77EBF29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26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</p:spTree>
    <p:extLst>
      <p:ext uri="{BB962C8B-B14F-4D97-AF65-F5344CB8AC3E}">
        <p14:creationId xmlns:p14="http://schemas.microsoft.com/office/powerpoint/2010/main" val="21399382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5"/>
          <p:cNvSpPr txBox="1"/>
          <p:nvPr/>
        </p:nvSpPr>
        <p:spPr>
          <a:xfrm>
            <a:off x="626104" y="1204040"/>
            <a:ext cx="443241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KEY TAKEAWAY</a:t>
            </a:r>
            <a:endParaRPr sz="2800" b="1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ABEA35E2-1C24-041A-C745-1A81C1E606E5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27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3" name="Google Shape;307;p27">
            <a:extLst>
              <a:ext uri="{FF2B5EF4-FFF2-40B4-BE49-F238E27FC236}">
                <a16:creationId xmlns:a16="http://schemas.microsoft.com/office/drawing/2014/main" id="{5D02CABE-0301-3BD2-7B45-6E5F15F39BE9}"/>
              </a:ext>
            </a:extLst>
          </p:cNvPr>
          <p:cNvSpPr txBox="1"/>
          <p:nvPr/>
        </p:nvSpPr>
        <p:spPr>
          <a:xfrm>
            <a:off x="1071338" y="2714998"/>
            <a:ext cx="7393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392;p36">
            <a:extLst>
              <a:ext uri="{FF2B5EF4-FFF2-40B4-BE49-F238E27FC236}">
                <a16:creationId xmlns:a16="http://schemas.microsoft.com/office/drawing/2014/main" id="{2BFE6855-6675-B763-E839-ADC57DB53756}"/>
              </a:ext>
            </a:extLst>
          </p:cNvPr>
          <p:cNvSpPr txBox="1"/>
          <p:nvPr/>
        </p:nvSpPr>
        <p:spPr>
          <a:xfrm>
            <a:off x="1481528" y="2041685"/>
            <a:ext cx="7525312" cy="1400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b="0" i="0" dirty="0">
                <a:solidFill>
                  <a:schemeClr val="tx1"/>
                </a:solidFill>
                <a:effectLst/>
                <a:latin typeface="Avenir"/>
              </a:rPr>
              <a:t>UDFs allow users to extend SQL functionality by creating custom functions for complex calculations or transformations, improving query flexibility. However, they can impact performance if not optimized properly.</a:t>
            </a:r>
          </a:p>
        </p:txBody>
      </p:sp>
      <p:sp>
        <p:nvSpPr>
          <p:cNvPr id="12" name="Google Shape;394;p36">
            <a:extLst>
              <a:ext uri="{FF2B5EF4-FFF2-40B4-BE49-F238E27FC236}">
                <a16:creationId xmlns:a16="http://schemas.microsoft.com/office/drawing/2014/main" id="{196B5133-2C5D-4A38-964B-0A584CD0E0FE}"/>
              </a:ext>
            </a:extLst>
          </p:cNvPr>
          <p:cNvSpPr txBox="1"/>
          <p:nvPr/>
        </p:nvSpPr>
        <p:spPr>
          <a:xfrm>
            <a:off x="817391" y="2455490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395;p36">
            <a:extLst>
              <a:ext uri="{FF2B5EF4-FFF2-40B4-BE49-F238E27FC236}">
                <a16:creationId xmlns:a16="http://schemas.microsoft.com/office/drawing/2014/main" id="{CD989D8E-CB2D-8F60-F4A0-71BC561651BD}"/>
              </a:ext>
            </a:extLst>
          </p:cNvPr>
          <p:cNvSpPr txBox="1"/>
          <p:nvPr/>
        </p:nvSpPr>
        <p:spPr>
          <a:xfrm>
            <a:off x="817391" y="3793673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Google Shape;392;p36">
            <a:extLst>
              <a:ext uri="{FF2B5EF4-FFF2-40B4-BE49-F238E27FC236}">
                <a16:creationId xmlns:a16="http://schemas.microsoft.com/office/drawing/2014/main" id="{69FC3181-FEC0-DC2D-77DA-B247318DF19A}"/>
              </a:ext>
            </a:extLst>
          </p:cNvPr>
          <p:cNvSpPr txBox="1"/>
          <p:nvPr/>
        </p:nvSpPr>
        <p:spPr>
          <a:xfrm>
            <a:off x="1481528" y="3532839"/>
            <a:ext cx="7525312" cy="1092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000" i="0" dirty="0">
                <a:solidFill>
                  <a:schemeClr val="tx1"/>
                </a:solidFill>
                <a:effectLst/>
                <a:latin typeface="Avenir"/>
              </a:rPr>
              <a:t>CTAS creates a new table based on the result of a SELECT query, simplifying data transformation and aggregation, but does not carry over constraints or indexes.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6"/>
          <p:cNvSpPr txBox="1"/>
          <p:nvPr/>
        </p:nvSpPr>
        <p:spPr>
          <a:xfrm>
            <a:off x="720372" y="1201448"/>
            <a:ext cx="443241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NEXT CLASS</a:t>
            </a:r>
            <a:endParaRPr sz="1400" b="1" i="0" u="none" strike="noStrike" cap="none" dirty="0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" name="Google Shape;320;p28">
            <a:extLst>
              <a:ext uri="{FF2B5EF4-FFF2-40B4-BE49-F238E27FC236}">
                <a16:creationId xmlns:a16="http://schemas.microsoft.com/office/drawing/2014/main" id="{56DA5E31-A816-7E39-3E6B-922844983F56}"/>
              </a:ext>
            </a:extLst>
          </p:cNvPr>
          <p:cNvSpPr txBox="1">
            <a:spLocks/>
          </p:cNvSpPr>
          <p:nvPr/>
        </p:nvSpPr>
        <p:spPr>
          <a:xfrm>
            <a:off x="8449945" y="4892040"/>
            <a:ext cx="454025" cy="252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900"/>
            </a:pPr>
            <a:fld id="{00000000-1234-1234-1234-123412341234}" type="slidenum">
              <a:rPr lang="en-IN" sz="1000" smtClean="0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pPr algn="r">
                <a:buSzPts val="900"/>
              </a:pPr>
              <a:t>28</a:t>
            </a:fld>
            <a:endParaRPr lang="en-IN" sz="1000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9" name="Google Shape;306;p27">
            <a:extLst>
              <a:ext uri="{FF2B5EF4-FFF2-40B4-BE49-F238E27FC236}">
                <a16:creationId xmlns:a16="http://schemas.microsoft.com/office/drawing/2014/main" id="{28B497A7-CB3C-6654-26B4-749687AC7E0F}"/>
              </a:ext>
            </a:extLst>
          </p:cNvPr>
          <p:cNvSpPr txBox="1"/>
          <p:nvPr/>
        </p:nvSpPr>
        <p:spPr>
          <a:xfrm>
            <a:off x="1451609" y="1847137"/>
            <a:ext cx="7424761" cy="2862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venir"/>
              </a:rPr>
              <a:t>Overview of analytics</a:t>
            </a:r>
          </a:p>
          <a:p>
            <a:pPr algn="l"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venir"/>
              </a:rPr>
              <a:t>Identifying challenges with analytics</a:t>
            </a:r>
          </a:p>
          <a:p>
            <a:pPr algn="l"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venir"/>
              </a:rPr>
              <a:t>AWS services for challenges with analytics</a:t>
            </a:r>
          </a:p>
          <a:p>
            <a:pPr algn="l"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venir"/>
              </a:rPr>
              <a:t>Introduction to Data Lakes</a:t>
            </a:r>
          </a:p>
          <a:p>
            <a:pPr algn="l"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venir"/>
              </a:rPr>
              <a:t>Introduction to Data Warehousing</a:t>
            </a:r>
          </a:p>
          <a:p>
            <a:pPr algn="l">
              <a:spcAft>
                <a:spcPts val="1200"/>
              </a:spcAft>
            </a:pPr>
            <a:r>
              <a:rPr lang="en-US" sz="2000" dirty="0">
                <a:solidFill>
                  <a:schemeClr val="tx1"/>
                </a:solidFill>
                <a:latin typeface="Avenir"/>
              </a:rPr>
              <a:t>AWS Services for Modern Data Architecture</a:t>
            </a:r>
            <a:endParaRPr lang="en-IN" sz="2000" b="0" i="0" u="none" strike="noStrike" cap="none" dirty="0">
              <a:solidFill>
                <a:schemeClr val="tx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" name="Google Shape;394;p36">
            <a:extLst>
              <a:ext uri="{FF2B5EF4-FFF2-40B4-BE49-F238E27FC236}">
                <a16:creationId xmlns:a16="http://schemas.microsoft.com/office/drawing/2014/main" id="{2126EA55-F7B3-C4F1-A78D-BFF9FFD9843C}"/>
              </a:ext>
            </a:extLst>
          </p:cNvPr>
          <p:cNvSpPr txBox="1"/>
          <p:nvPr/>
        </p:nvSpPr>
        <p:spPr>
          <a:xfrm>
            <a:off x="794533" y="1801868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395;p36">
            <a:extLst>
              <a:ext uri="{FF2B5EF4-FFF2-40B4-BE49-F238E27FC236}">
                <a16:creationId xmlns:a16="http://schemas.microsoft.com/office/drawing/2014/main" id="{4B7EE2AB-8C82-BA4E-E560-5E5DB6A09195}"/>
              </a:ext>
            </a:extLst>
          </p:cNvPr>
          <p:cNvSpPr txBox="1"/>
          <p:nvPr/>
        </p:nvSpPr>
        <p:spPr>
          <a:xfrm>
            <a:off x="794533" y="2250091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" name="Google Shape;395;p36">
            <a:extLst>
              <a:ext uri="{FF2B5EF4-FFF2-40B4-BE49-F238E27FC236}">
                <a16:creationId xmlns:a16="http://schemas.microsoft.com/office/drawing/2014/main" id="{5E0692AD-AE60-1B9C-5641-F0E5DA0DC938}"/>
              </a:ext>
            </a:extLst>
          </p:cNvPr>
          <p:cNvSpPr txBox="1"/>
          <p:nvPr/>
        </p:nvSpPr>
        <p:spPr>
          <a:xfrm>
            <a:off x="794533" y="270524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03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395;p36">
            <a:extLst>
              <a:ext uri="{FF2B5EF4-FFF2-40B4-BE49-F238E27FC236}">
                <a16:creationId xmlns:a16="http://schemas.microsoft.com/office/drawing/2014/main" id="{EC17CEB8-73AE-4A2A-2B0F-D93C0F1C8F16}"/>
              </a:ext>
            </a:extLst>
          </p:cNvPr>
          <p:cNvSpPr txBox="1"/>
          <p:nvPr/>
        </p:nvSpPr>
        <p:spPr>
          <a:xfrm>
            <a:off x="794533" y="315800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04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Google Shape;395;p36">
            <a:extLst>
              <a:ext uri="{FF2B5EF4-FFF2-40B4-BE49-F238E27FC236}">
                <a16:creationId xmlns:a16="http://schemas.microsoft.com/office/drawing/2014/main" id="{BD6B6E62-45D1-2819-98D1-C2F3D16A1B56}"/>
              </a:ext>
            </a:extLst>
          </p:cNvPr>
          <p:cNvSpPr txBox="1"/>
          <p:nvPr/>
        </p:nvSpPr>
        <p:spPr>
          <a:xfrm>
            <a:off x="818879" y="363234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05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5" name="Google Shape;395;p36">
            <a:extLst>
              <a:ext uri="{FF2B5EF4-FFF2-40B4-BE49-F238E27FC236}">
                <a16:creationId xmlns:a16="http://schemas.microsoft.com/office/drawing/2014/main" id="{1C8E9605-41EE-F4F2-7CF0-88B5155636B1}"/>
              </a:ext>
            </a:extLst>
          </p:cNvPr>
          <p:cNvSpPr txBox="1"/>
          <p:nvPr/>
        </p:nvSpPr>
        <p:spPr>
          <a:xfrm>
            <a:off x="822689" y="408192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06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>
            <a:spLocks noGrp="1"/>
          </p:cNvSpPr>
          <p:nvPr>
            <p:ph type="dt" idx="10"/>
          </p:nvPr>
        </p:nvSpPr>
        <p:spPr>
          <a:xfrm>
            <a:off x="638175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IN" sz="9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31-07-2019</a:t>
            </a:r>
            <a:endParaRPr sz="9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2" name="Google Shape;282;p25"/>
          <p:cNvSpPr txBox="1"/>
          <p:nvPr/>
        </p:nvSpPr>
        <p:spPr>
          <a:xfrm>
            <a:off x="560116" y="1350743"/>
            <a:ext cx="5476875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In Last Class, we covered….</a:t>
            </a:r>
            <a:endParaRPr sz="2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Science Certification Program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306;p27">
            <a:extLst>
              <a:ext uri="{FF2B5EF4-FFF2-40B4-BE49-F238E27FC236}">
                <a16:creationId xmlns:a16="http://schemas.microsoft.com/office/drawing/2014/main" id="{C4CE98D6-1A13-8BBF-E65C-B7DD7D59BF25}"/>
              </a:ext>
            </a:extLst>
          </p:cNvPr>
          <p:cNvSpPr txBox="1"/>
          <p:nvPr/>
        </p:nvSpPr>
        <p:spPr>
          <a:xfrm>
            <a:off x="1451609" y="2015128"/>
            <a:ext cx="7424761" cy="2769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Avenir"/>
              </a:rPr>
              <a:t>Factors that impact query performance </a:t>
            </a:r>
          </a:p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Avenir"/>
              </a:rPr>
              <a:t>Table maintenance and materialized views </a:t>
            </a:r>
          </a:p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Avenir"/>
              </a:rPr>
              <a:t>Query analysis </a:t>
            </a:r>
          </a:p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Avenir"/>
              </a:rPr>
              <a:t>Workload management </a:t>
            </a:r>
          </a:p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Avenir"/>
              </a:rPr>
              <a:t>Tuning guidance </a:t>
            </a:r>
          </a:p>
          <a:p>
            <a:pPr algn="l"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  <a:latin typeface="Avenir"/>
              </a:rPr>
              <a:t>Amazon Redshift monitoring</a:t>
            </a:r>
            <a:endParaRPr lang="en-IN" sz="2400" b="0" i="0" u="none" strike="noStrike" cap="none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" name="Google Shape;394;p36">
            <a:extLst>
              <a:ext uri="{FF2B5EF4-FFF2-40B4-BE49-F238E27FC236}">
                <a16:creationId xmlns:a16="http://schemas.microsoft.com/office/drawing/2014/main" id="{2AF15B33-34B4-D19E-6A76-4B3EC17537EF}"/>
              </a:ext>
            </a:extLst>
          </p:cNvPr>
          <p:cNvSpPr txBox="1"/>
          <p:nvPr/>
        </p:nvSpPr>
        <p:spPr>
          <a:xfrm>
            <a:off x="868962" y="198049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" name="Google Shape;395;p36">
            <a:extLst>
              <a:ext uri="{FF2B5EF4-FFF2-40B4-BE49-F238E27FC236}">
                <a16:creationId xmlns:a16="http://schemas.microsoft.com/office/drawing/2014/main" id="{B058E06B-D8AF-F0C1-6DAE-ED4B9E5FC52C}"/>
              </a:ext>
            </a:extLst>
          </p:cNvPr>
          <p:cNvSpPr txBox="1"/>
          <p:nvPr/>
        </p:nvSpPr>
        <p:spPr>
          <a:xfrm>
            <a:off x="868962" y="2418082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" name="Google Shape;395;p36">
            <a:extLst>
              <a:ext uri="{FF2B5EF4-FFF2-40B4-BE49-F238E27FC236}">
                <a16:creationId xmlns:a16="http://schemas.microsoft.com/office/drawing/2014/main" id="{78FB135C-FF72-FEAB-66D6-B89C34DC1259}"/>
              </a:ext>
            </a:extLst>
          </p:cNvPr>
          <p:cNvSpPr txBox="1"/>
          <p:nvPr/>
        </p:nvSpPr>
        <p:spPr>
          <a:xfrm>
            <a:off x="868962" y="2873233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03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" name="Google Shape;395;p36">
            <a:extLst>
              <a:ext uri="{FF2B5EF4-FFF2-40B4-BE49-F238E27FC236}">
                <a16:creationId xmlns:a16="http://schemas.microsoft.com/office/drawing/2014/main" id="{02BF8706-2052-B3A7-55E8-3A16E53C8F27}"/>
              </a:ext>
            </a:extLst>
          </p:cNvPr>
          <p:cNvSpPr txBox="1"/>
          <p:nvPr/>
        </p:nvSpPr>
        <p:spPr>
          <a:xfrm>
            <a:off x="868962" y="3294094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04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" name="Google Shape;395;p36">
            <a:extLst>
              <a:ext uri="{FF2B5EF4-FFF2-40B4-BE49-F238E27FC236}">
                <a16:creationId xmlns:a16="http://schemas.microsoft.com/office/drawing/2014/main" id="{8C1580EA-5A60-5A71-B0D8-94EA88C93A4F}"/>
              </a:ext>
            </a:extLst>
          </p:cNvPr>
          <p:cNvSpPr txBox="1"/>
          <p:nvPr/>
        </p:nvSpPr>
        <p:spPr>
          <a:xfrm>
            <a:off x="893308" y="3757801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05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8" name="Google Shape;395;p36">
            <a:extLst>
              <a:ext uri="{FF2B5EF4-FFF2-40B4-BE49-F238E27FC236}">
                <a16:creationId xmlns:a16="http://schemas.microsoft.com/office/drawing/2014/main" id="{38C85702-1C65-24E0-2487-2CBEF6E46D1E}"/>
              </a:ext>
            </a:extLst>
          </p:cNvPr>
          <p:cNvSpPr txBox="1"/>
          <p:nvPr/>
        </p:nvSpPr>
        <p:spPr>
          <a:xfrm>
            <a:off x="897118" y="4207381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06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body" idx="1"/>
          </p:nvPr>
        </p:nvSpPr>
        <p:spPr>
          <a:xfrm>
            <a:off x="4944621" y="3485363"/>
            <a:ext cx="5355081" cy="837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14313" marR="0" lvl="0" indent="-21431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IN"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Practice in teams of 4 students</a:t>
            </a: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214313" marR="0" lvl="0" indent="-214313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IN"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Industry expert mentoring to learn better</a:t>
            </a: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214313" marR="0" lvl="0" indent="-214313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IN" sz="12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Get personalised feedback for improvements</a:t>
            </a:r>
            <a:endParaRPr sz="1400" b="0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97" name="Google Shape;297;p26"/>
          <p:cNvSpPr txBox="1"/>
          <p:nvPr/>
        </p:nvSpPr>
        <p:spPr>
          <a:xfrm>
            <a:off x="4572000" y="939739"/>
            <a:ext cx="5493203" cy="621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5333F"/>
              </a:buClr>
              <a:buSzPts val="3600"/>
              <a:buFont typeface="Proxima Nova"/>
              <a:buNone/>
            </a:pPr>
            <a:r>
              <a:rPr lang="en-IN" sz="3600" b="0" i="0" u="none" strike="noStrike" cap="none" dirty="0">
                <a:solidFill>
                  <a:srgbClr val="F5333F"/>
                </a:solidFill>
                <a:latin typeface="+mn-lt"/>
                <a:ea typeface="Avenir"/>
                <a:cs typeface="Avenir"/>
                <a:sym typeface="Avenir"/>
              </a:rPr>
              <a:t>Poll 1(Answer)</a:t>
            </a:r>
            <a:endParaRPr sz="1400" b="0" i="0" u="none" strike="noStrike" cap="none" dirty="0">
              <a:solidFill>
                <a:srgbClr val="000000"/>
              </a:solidFill>
              <a:latin typeface="+mn-lt"/>
              <a:ea typeface="Avenir"/>
              <a:cs typeface="Avenir"/>
              <a:sym typeface="Avenir"/>
            </a:endParaRPr>
          </a:p>
        </p:txBody>
      </p:sp>
      <p:sp>
        <p:nvSpPr>
          <p:cNvPr id="298" name="Google Shape;298;p26"/>
          <p:cNvSpPr txBox="1"/>
          <p:nvPr/>
        </p:nvSpPr>
        <p:spPr>
          <a:xfrm>
            <a:off x="4572000" y="1658138"/>
            <a:ext cx="3964620" cy="32931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IN" sz="1600" b="0" i="0" u="none" strike="noStrike" cap="none" dirty="0">
                <a:solidFill>
                  <a:schemeClr val="dk1"/>
                </a:solidFill>
                <a:latin typeface="+mn-lt"/>
                <a:ea typeface="Avenir"/>
                <a:cs typeface="Avenir"/>
                <a:sym typeface="Avenir"/>
              </a:rPr>
              <a:t>Which of these are categorical variables?</a:t>
            </a:r>
            <a:endParaRPr sz="1600" b="0" i="0" u="none" strike="noStrike" cap="none" dirty="0">
              <a:solidFill>
                <a:srgbClr val="000000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-IN" sz="1600" b="0" i="0" u="none" strike="noStrike" cap="none" dirty="0">
                <a:solidFill>
                  <a:schemeClr val="dk1"/>
                </a:solidFill>
                <a:latin typeface="+mn-lt"/>
                <a:ea typeface="Avenir"/>
                <a:cs typeface="Avenir"/>
                <a:sym typeface="Avenir"/>
              </a:rPr>
              <a:t>Temperature of an engine</a:t>
            </a:r>
            <a:endParaRPr sz="1600" b="0" i="0" u="none" strike="noStrike" cap="none" dirty="0">
              <a:solidFill>
                <a:srgbClr val="000000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 dirty="0">
              <a:solidFill>
                <a:schemeClr val="dk1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/>
            </a:pPr>
            <a:r>
              <a:rPr lang="en-IN" sz="1600" b="1" i="0" u="none" strike="noStrike" cap="none" dirty="0">
                <a:solidFill>
                  <a:srgbClr val="FF0000"/>
                </a:solidFill>
                <a:latin typeface="+mn-lt"/>
                <a:ea typeface="Avenir"/>
                <a:cs typeface="Avenir"/>
                <a:sym typeface="Avenir"/>
              </a:rPr>
              <a:t>Make of car</a:t>
            </a:r>
            <a:endParaRPr sz="1600" b="0" i="0" u="none" strike="noStrike" cap="none" dirty="0">
              <a:solidFill>
                <a:srgbClr val="000000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1" i="0" u="none" strike="noStrike" cap="none" dirty="0">
              <a:solidFill>
                <a:srgbClr val="FF0000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en-IN" sz="1600" b="0" i="0" u="none" strike="noStrike" cap="none" dirty="0">
                <a:solidFill>
                  <a:schemeClr val="dk1"/>
                </a:solidFill>
                <a:latin typeface="+mn-lt"/>
                <a:ea typeface="Avenir"/>
                <a:cs typeface="Avenir"/>
                <a:sym typeface="Avenir"/>
              </a:rPr>
              <a:t>Mileage of a car</a:t>
            </a:r>
            <a:endParaRPr dirty="0">
              <a:latin typeface="+mn-lt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 dirty="0">
              <a:solidFill>
                <a:schemeClr val="dk1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 dirty="0">
              <a:solidFill>
                <a:schemeClr val="dk1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 dirty="0">
              <a:solidFill>
                <a:srgbClr val="000000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3429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600" b="0" i="0" u="none" strike="noStrike" cap="none" dirty="0">
              <a:solidFill>
                <a:schemeClr val="dk1"/>
              </a:solidFill>
              <a:latin typeface="+mn-lt"/>
              <a:ea typeface="Avenir"/>
              <a:cs typeface="Avenir"/>
              <a:sym typeface="Avenir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Font typeface="Calibri"/>
              <a:buAutoNum type="arabicPeriod"/>
            </a:pPr>
            <a:r>
              <a:rPr lang="en-IN" sz="1600" b="1" i="0" u="none" strike="noStrike" cap="none" dirty="0">
                <a:solidFill>
                  <a:srgbClr val="FF0000"/>
                </a:solidFill>
                <a:latin typeface="+mn-lt"/>
                <a:ea typeface="Avenir"/>
                <a:cs typeface="Avenir"/>
                <a:sym typeface="Avenir"/>
              </a:rPr>
              <a:t>Rating given by a customer for an Uber ride</a:t>
            </a:r>
            <a:endParaRPr sz="1600" b="0" i="0" u="none" strike="noStrike" cap="none" dirty="0">
              <a:solidFill>
                <a:srgbClr val="000000"/>
              </a:solidFill>
              <a:latin typeface="+mn-lt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7"/>
          <p:cNvSpPr txBox="1">
            <a:spLocks noGrp="1"/>
          </p:cNvSpPr>
          <p:nvPr>
            <p:ph type="dt" idx="10"/>
          </p:nvPr>
        </p:nvSpPr>
        <p:spPr>
          <a:xfrm>
            <a:off x="638175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-IN" sz="9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31-07-2019</a:t>
            </a:r>
            <a:endParaRPr sz="9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4" name="Google Shape;304;p27"/>
          <p:cNvSpPr txBox="1">
            <a:spLocks noGrp="1"/>
          </p:cNvSpPr>
          <p:nvPr>
            <p:ph type="sldNum" idx="12"/>
          </p:nvPr>
        </p:nvSpPr>
        <p:spPr>
          <a:xfrm>
            <a:off x="6467475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900" b="0" i="0" u="none" strike="noStrike" cap="non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5</a:t>
            </a:fld>
            <a:endParaRPr sz="900" b="0" i="0" u="none" strike="noStrike" cap="non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5" name="Google Shape;305;p27"/>
          <p:cNvSpPr txBox="1"/>
          <p:nvPr/>
        </p:nvSpPr>
        <p:spPr>
          <a:xfrm>
            <a:off x="560116" y="1455912"/>
            <a:ext cx="4432418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0" i="0" u="none" strike="noStrike" cap="none" dirty="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Today’s Agenda</a:t>
            </a:r>
            <a:endParaRPr sz="2800" b="0" i="0" u="none" strike="noStrike" cap="none" dirty="0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6" name="Google Shape;306;p27"/>
          <p:cNvSpPr txBox="1"/>
          <p:nvPr/>
        </p:nvSpPr>
        <p:spPr>
          <a:xfrm>
            <a:off x="1139918" y="2306979"/>
            <a:ext cx="64899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2000" dirty="0">
                <a:solidFill>
                  <a:schemeClr val="bg1"/>
                </a:solidFill>
                <a:latin typeface="Avenir"/>
              </a:rPr>
              <a:t>DML Commands </a:t>
            </a:r>
            <a:endParaRPr sz="2000" b="0" i="0" u="none" strike="noStrike" cap="none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7" name="Google Shape;307;p27"/>
          <p:cNvSpPr txBox="1"/>
          <p:nvPr/>
        </p:nvSpPr>
        <p:spPr>
          <a:xfrm>
            <a:off x="1139918" y="2800062"/>
            <a:ext cx="7393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2000" dirty="0">
                <a:solidFill>
                  <a:schemeClr val="bg1"/>
                </a:solidFill>
                <a:latin typeface="Avenir"/>
              </a:rPr>
              <a:t>Analysing and Vacuuming Tables</a:t>
            </a:r>
            <a:endParaRPr sz="2000" b="0" i="0" u="none" strike="noStrike" cap="none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8" name="Google Shape;308;p27"/>
          <p:cNvSpPr txBox="1"/>
          <p:nvPr/>
        </p:nvSpPr>
        <p:spPr>
          <a:xfrm>
            <a:off x="1139918" y="3699872"/>
            <a:ext cx="70014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IN" sz="2000">
                <a:solidFill>
                  <a:schemeClr val="bg1"/>
                </a:solidFill>
                <a:latin typeface="Avenir"/>
              </a:rPr>
              <a:t>Create UDFs</a:t>
            </a:r>
            <a:endParaRPr sz="2000" b="0" i="0" u="none" strike="noStrike" cap="none" dirty="0">
              <a:solidFill>
                <a:schemeClr val="bg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9" name="Google Shape;309;p27"/>
          <p:cNvSpPr txBox="1"/>
          <p:nvPr/>
        </p:nvSpPr>
        <p:spPr>
          <a:xfrm>
            <a:off x="1139918" y="3250477"/>
            <a:ext cx="73938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SzPts val="1800"/>
            </a:pPr>
            <a:r>
              <a:rPr lang="en-IN" sz="2000" dirty="0">
                <a:solidFill>
                  <a:schemeClr val="bg1"/>
                </a:solidFill>
                <a:latin typeface="Avenir"/>
                <a:sym typeface="Avenir"/>
              </a:rPr>
              <a:t>Automating CTAS Table Analysis</a:t>
            </a:r>
            <a:endParaRPr sz="2000" dirty="0">
              <a:solidFill>
                <a:schemeClr val="bg1"/>
              </a:solidFill>
              <a:latin typeface="Avenir"/>
              <a:sym typeface="Avenir"/>
            </a:endParaRPr>
          </a:p>
        </p:txBody>
      </p:sp>
      <p:sp>
        <p:nvSpPr>
          <p:cNvPr id="310" name="Google Shape;310;p2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I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Science Certification Program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1" name="Google Shape;311;p27"/>
          <p:cNvSpPr txBox="1"/>
          <p:nvPr/>
        </p:nvSpPr>
        <p:spPr>
          <a:xfrm>
            <a:off x="560116" y="2259624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01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2" name="Google Shape;312;p27"/>
          <p:cNvSpPr txBox="1"/>
          <p:nvPr/>
        </p:nvSpPr>
        <p:spPr>
          <a:xfrm>
            <a:off x="560116" y="2736544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02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3" name="Google Shape;313;p27"/>
          <p:cNvSpPr txBox="1"/>
          <p:nvPr/>
        </p:nvSpPr>
        <p:spPr>
          <a:xfrm>
            <a:off x="560116" y="3191478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03</a:t>
            </a:r>
            <a:endParaRPr sz="2800" b="1" i="0" u="none" strike="noStrike" cap="none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14" name="Google Shape;314;p27"/>
          <p:cNvSpPr txBox="1"/>
          <p:nvPr/>
        </p:nvSpPr>
        <p:spPr>
          <a:xfrm>
            <a:off x="560116" y="3656968"/>
            <a:ext cx="62539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IN" sz="2800" b="1" i="0" u="none" strike="noStrike" cap="none" dirty="0">
                <a:solidFill>
                  <a:srgbClr val="FF2905"/>
                </a:solidFill>
                <a:latin typeface="Avenir"/>
                <a:ea typeface="Avenir"/>
                <a:cs typeface="Avenir"/>
                <a:sym typeface="Avenir"/>
              </a:rPr>
              <a:t>04</a:t>
            </a:r>
            <a:endParaRPr sz="2800" b="1" i="0" u="none" strike="noStrike" cap="none" dirty="0">
              <a:solidFill>
                <a:srgbClr val="FF2905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68BD9503-985B-5513-650D-C654A01E8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4401CC16-1509-C4FA-D48D-E46806A238A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6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E2553-013A-81B8-CAB0-BC4E94C76C9F}"/>
              </a:ext>
            </a:extLst>
          </p:cNvPr>
          <p:cNvSpPr txBox="1"/>
          <p:nvPr/>
        </p:nvSpPr>
        <p:spPr>
          <a:xfrm>
            <a:off x="581296" y="1426811"/>
            <a:ext cx="8368393" cy="1534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What is Database Maintenance?</a:t>
            </a:r>
          </a:p>
          <a:p>
            <a:pPr marL="571500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Regular tasks performed to ensure a database is running smoothly.</a:t>
            </a:r>
          </a:p>
          <a:p>
            <a:pPr marL="571500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Includes tasks such as updating tables, optimizing queries, and cleaning up data.</a:t>
            </a:r>
          </a:p>
          <a:p>
            <a:pPr marL="571500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Aims to improve performance, reduce storage overhead, and maintain data integrity.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6C9EA5-64C3-0D4B-60CC-4770C9B8CC6D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Introduction to Database Maintenance</a:t>
            </a:r>
          </a:p>
        </p:txBody>
      </p:sp>
    </p:spTree>
    <p:extLst>
      <p:ext uri="{BB962C8B-B14F-4D97-AF65-F5344CB8AC3E}">
        <p14:creationId xmlns:p14="http://schemas.microsoft.com/office/powerpoint/2010/main" val="2485305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155573BD-12B8-F082-363D-E0DD869A8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4DE81376-40AD-4D00-BF4A-AAC4C8741BA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7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97C3D3-D740-16EC-2E38-EE72C12B337E}"/>
              </a:ext>
            </a:extLst>
          </p:cNvPr>
          <p:cNvSpPr txBox="1"/>
          <p:nvPr/>
        </p:nvSpPr>
        <p:spPr>
          <a:xfrm>
            <a:off x="581296" y="1346801"/>
            <a:ext cx="8368393" cy="3560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Why is Database Maintenance Important?</a:t>
            </a:r>
          </a:p>
          <a:p>
            <a:pPr marL="571500" indent="-285750">
              <a:lnSpc>
                <a:spcPct val="125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Prevents performance degradation.</a:t>
            </a:r>
          </a:p>
          <a:p>
            <a:pPr marL="571500" indent="-285750">
              <a:lnSpc>
                <a:spcPct val="125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Helps to prevent data corruption and inconsistency.</a:t>
            </a:r>
          </a:p>
          <a:p>
            <a:pPr marL="571500" indent="-285750">
              <a:lnSpc>
                <a:spcPct val="125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Optimizes resource utilization.</a:t>
            </a:r>
          </a:p>
          <a:p>
            <a:pPr marL="571500" indent="-285750">
              <a:lnSpc>
                <a:spcPct val="125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Ensures smooth operation and availability of the database.</a:t>
            </a:r>
          </a:p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Key Aspects of Database Maintenance:</a:t>
            </a:r>
          </a:p>
          <a:p>
            <a:pPr marL="571500" indent="-285750">
              <a:lnSpc>
                <a:spcPct val="125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Data Management (e.g., updates, inserts, and deletions).</a:t>
            </a:r>
          </a:p>
          <a:p>
            <a:pPr marL="571500" indent="-285750">
              <a:lnSpc>
                <a:spcPct val="125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Performance Tuning (e.g., indexing, vacuuming).</a:t>
            </a:r>
          </a:p>
          <a:p>
            <a:pPr marL="571500" indent="-285750">
              <a:lnSpc>
                <a:spcPct val="125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Backup and Restore.</a:t>
            </a:r>
          </a:p>
          <a:p>
            <a:pPr marL="571500" indent="-285750">
              <a:lnSpc>
                <a:spcPct val="125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Security (e.g., user permissions, data encryption).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DCDFBB-D2A3-B39E-4296-FC6F1B2B8A0F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Introduction to Database Maintenance</a:t>
            </a:r>
          </a:p>
        </p:txBody>
      </p:sp>
    </p:spTree>
    <p:extLst>
      <p:ext uri="{BB962C8B-B14F-4D97-AF65-F5344CB8AC3E}">
        <p14:creationId xmlns:p14="http://schemas.microsoft.com/office/powerpoint/2010/main" val="3172117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3752DE37-910B-2B3E-9325-4CDB897B85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1D8A7299-723E-9A70-9A4B-7E76D12E093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8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E75DDE-986E-6BBD-8906-D9404A9A2447}"/>
              </a:ext>
            </a:extLst>
          </p:cNvPr>
          <p:cNvSpPr txBox="1"/>
          <p:nvPr/>
        </p:nvSpPr>
        <p:spPr>
          <a:xfrm>
            <a:off x="581296" y="1346801"/>
            <a:ext cx="8368393" cy="1406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What are DML Commands?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DML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 (Data Manipulation Language) refers to the SQL commands that are used to manipulate the data in tables.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Includes: 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INSERT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, 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UPDATE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, and 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DELETE</a:t>
            </a:r>
            <a:r>
              <a:rPr lang="en-US" dirty="0">
                <a:solidFill>
                  <a:schemeClr val="tx1"/>
                </a:solidFill>
                <a:latin typeface="Avenir"/>
              </a:rPr>
              <a:t> commands.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2735F3-F093-3F69-FD21-A551DCD1A6E4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Updating Tables with DML Commands</a:t>
            </a:r>
          </a:p>
        </p:txBody>
      </p:sp>
    </p:spTree>
    <p:extLst>
      <p:ext uri="{BB962C8B-B14F-4D97-AF65-F5344CB8AC3E}">
        <p14:creationId xmlns:p14="http://schemas.microsoft.com/office/powerpoint/2010/main" val="2946477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>
          <a:extLst>
            <a:ext uri="{FF2B5EF4-FFF2-40B4-BE49-F238E27FC236}">
              <a16:creationId xmlns:a16="http://schemas.microsoft.com/office/drawing/2014/main" id="{F1DD6BDA-3682-887A-533A-45EC937881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8">
            <a:extLst>
              <a:ext uri="{FF2B5EF4-FFF2-40B4-BE49-F238E27FC236}">
                <a16:creationId xmlns:a16="http://schemas.microsoft.com/office/drawing/2014/main" id="{A2A6CC29-DF02-C8C8-D0DF-29542A9D08C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49639" y="4892993"/>
            <a:ext cx="374015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-IN" sz="1000" b="1" i="0" u="none" strike="noStrike" cap="none">
                <a:solidFill>
                  <a:schemeClr val="tx1"/>
                </a:solidFill>
                <a:latin typeface="Avenir"/>
                <a:ea typeface="Proxima Nova"/>
                <a:cs typeface="Proxima Nova"/>
                <a:sym typeface="Proxima Nova"/>
              </a:rPr>
              <a:t>9</a:t>
            </a:fld>
            <a:endParaRPr sz="1000" b="1" i="0" u="none" strike="noStrike" cap="none" dirty="0">
              <a:solidFill>
                <a:schemeClr val="tx1"/>
              </a:solidFill>
              <a:latin typeface="Avenir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2157D9-5A6E-4949-0C05-7AFDA7EFD1BF}"/>
              </a:ext>
            </a:extLst>
          </p:cNvPr>
          <p:cNvSpPr txBox="1"/>
          <p:nvPr/>
        </p:nvSpPr>
        <p:spPr>
          <a:xfrm>
            <a:off x="581296" y="1346801"/>
            <a:ext cx="8368393" cy="1136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25000"/>
              </a:lnSpc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venir"/>
              </a:rPr>
              <a:t>INSERT Command: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Adds new rows of data into a table</a:t>
            </a:r>
            <a:r>
              <a:rPr lang="en-US" b="1" dirty="0">
                <a:solidFill>
                  <a:schemeClr val="tx1"/>
                </a:solidFill>
                <a:latin typeface="Avenir"/>
              </a:rPr>
              <a:t>.</a:t>
            </a:r>
          </a:p>
          <a:p>
            <a:pPr marL="573088" indent="-285750">
              <a:lnSpc>
                <a:spcPct val="125000"/>
              </a:lnSpc>
              <a:spcAft>
                <a:spcPts val="1000"/>
              </a:spcAft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Avenir"/>
              </a:rPr>
              <a:t>Example: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83E508-242D-A148-C1A8-11E31D66AB0A}"/>
              </a:ext>
            </a:extLst>
          </p:cNvPr>
          <p:cNvSpPr txBox="1"/>
          <p:nvPr/>
        </p:nvSpPr>
        <p:spPr>
          <a:xfrm>
            <a:off x="581296" y="884456"/>
            <a:ext cx="57737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venir"/>
              </a:rPr>
              <a:t>Updating Tables with DML Commands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9ED92C-4574-2777-F983-2186569200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246" y="2752962"/>
            <a:ext cx="7772400" cy="117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020933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_UPGRAD">
  <a:themeElements>
    <a:clrScheme name="upGrad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0093FF"/>
      </a:accent1>
      <a:accent2>
        <a:srgbClr val="0BC296"/>
      </a:accent2>
      <a:accent3>
        <a:srgbClr val="A5A5A5"/>
      </a:accent3>
      <a:accent4>
        <a:srgbClr val="08C195"/>
      </a:accent4>
      <a:accent5>
        <a:srgbClr val="0094FC"/>
      </a:accent5>
      <a:accent6>
        <a:srgbClr val="FF2400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1365</Words>
  <Application>Microsoft Office PowerPoint</Application>
  <PresentationFormat>On-screen Show (16:9)</PresentationFormat>
  <Paragraphs>210</Paragraphs>
  <Slides>28</Slides>
  <Notes>28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Aptos Narrow</vt:lpstr>
      <vt:lpstr>Arial</vt:lpstr>
      <vt:lpstr>Avenir</vt:lpstr>
      <vt:lpstr>Calibri</vt:lpstr>
      <vt:lpstr>Proxima Nova</vt:lpstr>
      <vt:lpstr>Courier New</vt:lpstr>
      <vt:lpstr>MASTER_UPGRAD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Priya Ketan Kanere</dc:creator>
  <cp:lastModifiedBy>Nitin Kamble</cp:lastModifiedBy>
  <cp:revision>25</cp:revision>
  <dcterms:modified xsi:type="dcterms:W3CDTF">2025-03-09T09:13:24Z</dcterms:modified>
</cp:coreProperties>
</file>